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39DBE1B-D3B5-4175-ADE0-5BD3C74FDD61}" type="datetimeFigureOut">
              <a:rPr lang="en-US" smtClean="0"/>
              <a:t>12/2/2014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40B25D4-7709-4182-8BDD-7D864E0C334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DBE1B-D3B5-4175-ADE0-5BD3C74FDD61}"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B25D4-7709-4182-8BDD-7D864E0C33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9DBE1B-D3B5-4175-ADE0-5BD3C74FDD61}" type="datetimeFigureOut">
              <a:rPr lang="en-US" smtClean="0"/>
              <a:t>12/2/2014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0B25D4-7709-4182-8BDD-7D864E0C33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39DBE1B-D3B5-4175-ADE0-5BD3C74FDD61}" type="datetimeFigureOut">
              <a:rPr lang="en-US" smtClean="0"/>
              <a:t>12/2/2014</a:t>
            </a:fld>
            <a:endParaRPr lang="en-US"/>
          </a:p>
        </p:txBody>
      </p:sp>
      <p:sp>
        <p:nvSpPr>
          <p:cNvPr id="9" name="Slide Number Placeholder 8"/>
          <p:cNvSpPr>
            <a:spLocks noGrp="1"/>
          </p:cNvSpPr>
          <p:nvPr>
            <p:ph type="sldNum" sz="quarter" idx="15"/>
          </p:nvPr>
        </p:nvSpPr>
        <p:spPr/>
        <p:txBody>
          <a:bodyPr rtlCol="0"/>
          <a:lstStyle/>
          <a:p>
            <a:fld id="{740B25D4-7709-4182-8BDD-7D864E0C334C}"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39DBE1B-D3B5-4175-ADE0-5BD3C74FDD61}" type="datetimeFigureOut">
              <a:rPr lang="en-US" smtClean="0"/>
              <a:t>12/2/2014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40B25D4-7709-4182-8BDD-7D864E0C334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39DBE1B-D3B5-4175-ADE0-5BD3C74FDD61}" type="datetimeFigureOut">
              <a:rPr lang="en-US" smtClean="0"/>
              <a:t>12/2/2014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0B25D4-7709-4182-8BDD-7D864E0C334C}"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39DBE1B-D3B5-4175-ADE0-5BD3C74FDD61}" type="datetimeFigureOut">
              <a:rPr lang="en-US" smtClean="0"/>
              <a:t>12/2/2014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0B25D4-7709-4182-8BDD-7D864E0C334C}"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39DBE1B-D3B5-4175-ADE0-5BD3C74FDD61}" type="datetimeFigureOut">
              <a:rPr lang="en-US" smtClean="0"/>
              <a:t>12/2/2014</a:t>
            </a:fld>
            <a:endParaRPr lang="en-US"/>
          </a:p>
        </p:txBody>
      </p:sp>
      <p:sp>
        <p:nvSpPr>
          <p:cNvPr id="7" name="Slide Number Placeholder 6"/>
          <p:cNvSpPr>
            <a:spLocks noGrp="1"/>
          </p:cNvSpPr>
          <p:nvPr>
            <p:ph type="sldNum" sz="quarter" idx="11"/>
          </p:nvPr>
        </p:nvSpPr>
        <p:spPr/>
        <p:txBody>
          <a:bodyPr rtlCol="0"/>
          <a:lstStyle/>
          <a:p>
            <a:fld id="{740B25D4-7709-4182-8BDD-7D864E0C334C}"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9DBE1B-D3B5-4175-ADE0-5BD3C74FDD61}" type="datetimeFigureOut">
              <a:rPr lang="en-US" smtClean="0"/>
              <a:t>12/2/2014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0B25D4-7709-4182-8BDD-7D864E0C33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39DBE1B-D3B5-4175-ADE0-5BD3C74FDD61}" type="datetimeFigureOut">
              <a:rPr lang="en-US" smtClean="0"/>
              <a:t>12/2/2014</a:t>
            </a:fld>
            <a:endParaRPr lang="en-US"/>
          </a:p>
        </p:txBody>
      </p:sp>
      <p:sp>
        <p:nvSpPr>
          <p:cNvPr id="22" name="Slide Number Placeholder 21"/>
          <p:cNvSpPr>
            <a:spLocks noGrp="1"/>
          </p:cNvSpPr>
          <p:nvPr>
            <p:ph type="sldNum" sz="quarter" idx="15"/>
          </p:nvPr>
        </p:nvSpPr>
        <p:spPr/>
        <p:txBody>
          <a:bodyPr rtlCol="0"/>
          <a:lstStyle/>
          <a:p>
            <a:fld id="{740B25D4-7709-4182-8BDD-7D864E0C334C}"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39DBE1B-D3B5-4175-ADE0-5BD3C74FDD61}" type="datetimeFigureOut">
              <a:rPr lang="en-US" smtClean="0"/>
              <a:t>12/2/2014</a:t>
            </a:fld>
            <a:endParaRPr lang="en-US"/>
          </a:p>
        </p:txBody>
      </p:sp>
      <p:sp>
        <p:nvSpPr>
          <p:cNvPr id="18" name="Slide Number Placeholder 17"/>
          <p:cNvSpPr>
            <a:spLocks noGrp="1"/>
          </p:cNvSpPr>
          <p:nvPr>
            <p:ph type="sldNum" sz="quarter" idx="11"/>
          </p:nvPr>
        </p:nvSpPr>
        <p:spPr/>
        <p:txBody>
          <a:bodyPr rtlCol="0"/>
          <a:lstStyle/>
          <a:p>
            <a:fld id="{740B25D4-7709-4182-8BDD-7D864E0C334C}"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39DBE1B-D3B5-4175-ADE0-5BD3C74FDD61}" type="datetimeFigureOut">
              <a:rPr lang="en-US" smtClean="0"/>
              <a:t>12/2/2014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40B25D4-7709-4182-8BDD-7D864E0C33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895600"/>
            <a:ext cx="7851648" cy="1828800"/>
          </a:xfrm>
        </p:spPr>
        <p:txBody>
          <a:bodyPr>
            <a:noAutofit/>
          </a:bodyPr>
          <a:lstStyle/>
          <a:p>
            <a:pPr algn="ctr"/>
            <a:r>
              <a:rPr lang="fa-IR" sz="8800" b="0" dirty="0">
                <a:solidFill>
                  <a:srgbClr val="0070C0"/>
                </a:solidFill>
                <a:effectLst/>
                <a:cs typeface="B Aseman" pitchFamily="2" charset="-78"/>
              </a:rPr>
              <a:t>ارزش گذاری دارایی های معنوی</a:t>
            </a:r>
            <a:endParaRPr lang="en-US" sz="8800" b="0" dirty="0">
              <a:solidFill>
                <a:srgbClr val="0070C0"/>
              </a:solidFill>
              <a:cs typeface="B Aseman" pitchFamily="2" charset="-78"/>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14193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304800"/>
            <a:ext cx="6025896" cy="5867400"/>
          </a:xfrm>
        </p:spPr>
        <p:txBody>
          <a:bodyPr>
            <a:noAutofit/>
          </a:bodyPr>
          <a:lstStyle/>
          <a:p>
            <a:pPr algn="r"/>
            <a:r>
              <a:rPr lang="ar-SA" sz="2000" b="0" dirty="0">
                <a:solidFill>
                  <a:schemeClr val="tx1">
                    <a:lumMod val="95000"/>
                    <a:lumOff val="5000"/>
                  </a:schemeClr>
                </a:solidFill>
                <a:cs typeface="B Zar" pitchFamily="2" charset="-78"/>
              </a:rPr>
              <a:t>- روش سرمايه خطر‌پذير[23]: در اين روش، از تنزيل جريان‌هاي نقدي آينده[24] استفاده مي‌شود ولي نرخ تنزيل براساس نرخ مورد توقع بازار نيست بلكه در دامنه‌اي ميان 40-60 درصد و يا ميانگين 50 درصد است. اين روش، به دليل اينكه براي تمام انواع حق‌الامتيازها يكسان فرض مي‌شود و ريسك‌هايي يكسان براي تمام آنها متصور مي‌شود، چندان معتبر نيست. به همين دليل، بزرگترين نقطه ضعف اين روش، سادگي نرخ تنزيل آن است.</a:t>
            </a:r>
            <a:endParaRPr lang="en-US" sz="2000" b="0" dirty="0">
              <a:solidFill>
                <a:schemeClr val="tx1">
                  <a:lumMod val="95000"/>
                  <a:lumOff val="5000"/>
                </a:schemeClr>
              </a:solidFill>
              <a:cs typeface="B Zar" pitchFamily="2" charset="-78"/>
            </a:endParaRPr>
          </a:p>
          <a:p>
            <a:pPr algn="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روش اختيار معامله[25]: براساس اين روش، حق‌الامتياز داراي ارزش ذاتي است كه بر مبناي تنزيل جريانات نقدي پيش‌بيني شده، هزينه‌هاي فرصت سرمايه‌گذاري را پوشش مي‌دهد. مضافاً اينكه اين روش شرايط نامطمئن حق‌الامتياز را در محاسبه ارزش ذاتي منظور مي‌سازد. اين روش براساس مدل قيمت‌گذاري اوراق اختيار معامله، عمل مي‌كند. ورودي‌هاي اين مدل عبارتند از:</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ارزش فعلی جريانات نقدي آتي حق‌الامتياز با فرض طول مدت حيات مفيد دارايي</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ارزش فعلی هزينه‌هاي ثابتي كه بايد به منظور تجاري‌سازي محصول يا نگهداري و حفظ ارزش </a:t>
            </a:r>
            <a:endParaRPr lang="fa-IR" sz="2000" b="0" dirty="0" smtClean="0">
              <a:solidFill>
                <a:schemeClr val="tx1">
                  <a:lumMod val="95000"/>
                  <a:lumOff val="5000"/>
                </a:schemeClr>
              </a:solidFill>
              <a:cs typeface="B Zar" pitchFamily="2" charset="-78"/>
            </a:endParaRPr>
          </a:p>
          <a:p>
            <a:pPr algn="r"/>
            <a:r>
              <a:rPr lang="ar-SA" sz="2000" b="0" dirty="0" smtClean="0">
                <a:solidFill>
                  <a:schemeClr val="tx1">
                    <a:lumMod val="95000"/>
                    <a:lumOff val="5000"/>
                  </a:schemeClr>
                </a:solidFill>
                <a:cs typeface="B Zar" pitchFamily="2" charset="-78"/>
              </a:rPr>
              <a:t>حق‌الامتياز</a:t>
            </a:r>
            <a:r>
              <a:rPr lang="ar-SA" sz="2000" b="0" dirty="0">
                <a:solidFill>
                  <a:schemeClr val="tx1">
                    <a:lumMod val="95000"/>
                    <a:lumOff val="5000"/>
                  </a:schemeClr>
                </a:solidFill>
                <a:cs typeface="B Zar" pitchFamily="2" charset="-78"/>
              </a:rPr>
              <a:t>، سرمايه‌گذاري شود</a:t>
            </a:r>
            <a:r>
              <a:rPr lang="ar-SA" sz="2000" b="0" dirty="0" smtClean="0">
                <a:solidFill>
                  <a:schemeClr val="tx1">
                    <a:lumMod val="95000"/>
                    <a:lumOff val="5000"/>
                  </a:schemeClr>
                </a:solidFill>
                <a:cs typeface="B Zar" pitchFamily="2" charset="-78"/>
              </a:rPr>
              <a:t>.</a:t>
            </a:r>
            <a:endParaRPr lang="fa-IR" sz="2000" b="0" dirty="0" smtClean="0">
              <a:solidFill>
                <a:schemeClr val="tx1">
                  <a:lumMod val="95000"/>
                  <a:lumOff val="5000"/>
                </a:schemeClr>
              </a:solidFill>
              <a:cs typeface="B Zar" pitchFamily="2" charset="-78"/>
            </a:endParaRPr>
          </a:p>
          <a:p>
            <a:pPr algn="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304800"/>
            <a:ext cx="6705600" cy="6248400"/>
          </a:xfrm>
        </p:spPr>
        <p:txBody>
          <a:bodyPr>
            <a:noAutofit/>
          </a:bodyPr>
          <a:lstStyle/>
          <a:p>
            <a:pPr algn="r"/>
            <a:r>
              <a:rPr lang="ar-SA" sz="2000" b="0" dirty="0">
                <a:solidFill>
                  <a:schemeClr val="tx1">
                    <a:lumMod val="95000"/>
                    <a:lumOff val="5000"/>
                  </a:schemeClr>
                </a:solidFill>
                <a:cs typeface="B Zar" pitchFamily="2" charset="-78"/>
              </a:rPr>
              <a:t>مدت زمان حيات مفيد طرح يا حق‌الامتياز كه طول خواهد كشيد تا تقريباً بي‌ارزش شود.</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انحراف معيار نرخ رشد جريانات نقدي</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نرخ بازده اوراق قرضه دولتي كه بدون ريسك است متناسب با طول حيات حق‌الامتياز</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مزيت اوليه روش اختیار معامله آن است كه محاسبه جريانات نقدي آتي كه نامطمئن هستند، مورد توجه قرار مي‌گيرد و به عنوان روشي مناسب در مديريت سرمايه‌گذاري استفاده مي‌شود</a:t>
            </a:r>
            <a:r>
              <a:rPr lang="ar-SA" sz="2000" b="0" dirty="0" smtClean="0">
                <a:solidFill>
                  <a:schemeClr val="tx1">
                    <a:lumMod val="95000"/>
                    <a:lumOff val="5000"/>
                  </a:schemeClr>
                </a:solidFill>
                <a:cs typeface="B Zar" pitchFamily="2" charset="-78"/>
              </a:rPr>
              <a:t>.</a:t>
            </a:r>
            <a:endParaRPr lang="fa-IR" sz="2000" b="0" dirty="0" smtClean="0">
              <a:solidFill>
                <a:schemeClr val="tx1">
                  <a:lumMod val="95000"/>
                  <a:lumOff val="5000"/>
                </a:schemeClr>
              </a:solidFill>
              <a:cs typeface="B Zar" pitchFamily="2" charset="-78"/>
            </a:endParaRPr>
          </a:p>
          <a:p>
            <a:pPr algn="r" rtl="1"/>
            <a:r>
              <a:rPr lang="ar-SA" sz="2000" dirty="0" smtClean="0">
                <a:solidFill>
                  <a:schemeClr val="tx1">
                    <a:lumMod val="95000"/>
                    <a:lumOff val="5000"/>
                  </a:schemeClr>
                </a:solidFill>
                <a:cs typeface="B Zar" pitchFamily="2" charset="-78"/>
              </a:rPr>
              <a:t>ارزشگذاري </a:t>
            </a:r>
            <a:r>
              <a:rPr lang="ar-SA" sz="2000" dirty="0">
                <a:solidFill>
                  <a:schemeClr val="tx1">
                    <a:lumMod val="95000"/>
                    <a:lumOff val="5000"/>
                  </a:schemeClr>
                </a:solidFill>
                <a:cs typeface="B Zar" pitchFamily="2" charset="-78"/>
              </a:rPr>
              <a:t>مالکیت معنوی</a:t>
            </a:r>
            <a:endParaRPr lang="en-US" sz="2000" dirty="0">
              <a:solidFill>
                <a:schemeClr val="tx1">
                  <a:lumMod val="95000"/>
                  <a:lumOff val="5000"/>
                </a:schemeClr>
              </a:solidFill>
              <a:cs typeface="B Zar" pitchFamily="2" charset="-78"/>
            </a:endParaRPr>
          </a:p>
          <a:p>
            <a:pPr algn="r"/>
            <a:r>
              <a:rPr lang="ar-SA" sz="2000" b="0" dirty="0">
                <a:solidFill>
                  <a:schemeClr val="tx1">
                    <a:lumMod val="95000"/>
                    <a:lumOff val="5000"/>
                  </a:schemeClr>
                </a:solidFill>
                <a:cs typeface="B Zar" pitchFamily="2" charset="-78"/>
              </a:rPr>
              <a:t> بااستفاده از رويكردهاي کلی زير مي توان حدود حداقل، حداكثر و گاه متوسط ارزش يك دارايي را تعيين و سپس با استفاده از فاكتورهاي مهم ذكر شده در مورد هريك از دارايي ها، به كمك روش چانه زني به توافق در مورد ارزش دارايي دست يافت. </a:t>
            </a:r>
            <a:endParaRPr lang="fa-IR" sz="2000" b="0" dirty="0" smtClean="0">
              <a:solidFill>
                <a:schemeClr val="tx1">
                  <a:lumMod val="95000"/>
                  <a:lumOff val="5000"/>
                </a:schemeClr>
              </a:solidFill>
              <a:cs typeface="B Zar" pitchFamily="2" charset="-78"/>
            </a:endParaRPr>
          </a:p>
          <a:p>
            <a:pPr algn="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رويكرد بازار: اين رويكرد باتوجه به قيمت تعيين شده در بازار رقابتي، اقدام به ارزشگذاري دارائي هاي معنوي مي كند. در اين روش، قيمت يا ارزش يك حق‌الامتياز براساس قيمتي است كه دو طرف در بازار دادوستد مي‌كنند. طبق اين روش، ارزش يك حق‌الامتياز كمتر از ارزشي است كه در روش تنزيل جريانات نقدي آتي به دست مي‌آيد و به رغبت و علاقه دو طرف و شرايط خاص محصول و مشتريان و فروشنده بستگي دارد. لذا يكي از مشكلات اين روش، كمبود نمونه‌هاي مشابه در بازار براي قيمت‌گذاري </a:t>
            </a:r>
            <a:r>
              <a:rPr lang="ar-SA" sz="2000" b="0" dirty="0" smtClean="0">
                <a:solidFill>
                  <a:schemeClr val="tx1">
                    <a:lumMod val="95000"/>
                    <a:lumOff val="5000"/>
                  </a:schemeClr>
                </a:solidFill>
                <a:cs typeface="B Zar" pitchFamily="2" charset="-78"/>
              </a:rPr>
              <a:t>است.</a:t>
            </a:r>
            <a:endParaRPr lang="fa-IR" sz="2000" b="0" dirty="0" smtClean="0">
              <a:solidFill>
                <a:schemeClr val="tx1">
                  <a:lumMod val="95000"/>
                  <a:lumOff val="5000"/>
                </a:schemeClr>
              </a:solidFill>
              <a:cs typeface="B Zar" pitchFamily="2" charset="-78"/>
            </a:endParaRPr>
          </a:p>
          <a:p>
            <a:pPr algn="r"/>
            <a:endParaRPr lang="fa-IR" sz="2000" b="0" dirty="0" smtClean="0">
              <a:solidFill>
                <a:schemeClr val="tx1">
                  <a:lumMod val="95000"/>
                  <a:lumOff val="5000"/>
                </a:schemeClr>
              </a:solidFill>
              <a:cs typeface="B Zar" pitchFamily="2" charset="-78"/>
            </a:endParaRPr>
          </a:p>
          <a:p>
            <a:pPr algn="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304800"/>
            <a:ext cx="7010400" cy="5715000"/>
          </a:xfrm>
        </p:spPr>
        <p:txBody>
          <a:bodyPr>
            <a:noAutofit/>
          </a:bodyPr>
          <a:lstStyle/>
          <a:p>
            <a:pPr algn="r"/>
            <a:r>
              <a:rPr lang="ar-SA" sz="2000" dirty="0">
                <a:solidFill>
                  <a:schemeClr val="tx1">
                    <a:lumMod val="95000"/>
                    <a:lumOff val="5000"/>
                  </a:schemeClr>
                </a:solidFill>
                <a:cs typeface="B Zar" pitchFamily="2" charset="-78"/>
              </a:rPr>
              <a:t>انواع روش ها در رویکرد بازار به شرح زیر است: </a:t>
            </a: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قيمت بازار: در مواقعي كه يك دارايي با خصوصيات يكسان در بازار موجود باشد، كارشناس مي تواند با استعلام قيمت آن از بازار، ارزش آن را برآورد كند.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نظر كارشناس خبره: در مواردي مي توان با كمك گرفتن از كارشناسان خبره و استفاده از روش دلفی در مورد دارايي استعلام قيمت كرد. اين روش در مورد دارايي هاي مشهود كاربرد بيشتري دارد. </a:t>
            </a:r>
            <a:endParaRPr lang="fa-IR" sz="2000" b="0" dirty="0" smtClean="0">
              <a:solidFill>
                <a:schemeClr val="tx1">
                  <a:lumMod val="95000"/>
                  <a:lumOff val="5000"/>
                </a:schemeClr>
              </a:solidFill>
              <a:cs typeface="B Zar" pitchFamily="2" charset="-78"/>
            </a:endParaRPr>
          </a:p>
          <a:p>
            <a:pPr algn="r" rtl="1"/>
            <a:r>
              <a:rPr lang="ar-SA" sz="2000" dirty="0" smtClean="0">
                <a:solidFill>
                  <a:schemeClr val="tx1">
                    <a:lumMod val="95000"/>
                    <a:lumOff val="5000"/>
                  </a:schemeClr>
                </a:solidFill>
                <a:cs typeface="B Zar" pitchFamily="2" charset="-78"/>
              </a:rPr>
              <a:t>رويكرد </a:t>
            </a:r>
            <a:r>
              <a:rPr lang="ar-SA" sz="2000" dirty="0">
                <a:solidFill>
                  <a:schemeClr val="tx1">
                    <a:lumMod val="95000"/>
                    <a:lumOff val="5000"/>
                  </a:schemeClr>
                </a:solidFill>
                <a:cs typeface="B Zar" pitchFamily="2" charset="-78"/>
              </a:rPr>
              <a:t>هزينه اي: </a:t>
            </a:r>
            <a:r>
              <a:rPr lang="ar-SA" sz="2000" b="0" dirty="0">
                <a:solidFill>
                  <a:schemeClr val="tx1">
                    <a:lumMod val="95000"/>
                    <a:lumOff val="5000"/>
                  </a:schemeClr>
                </a:solidFill>
                <a:cs typeface="B Zar" pitchFamily="2" charset="-78"/>
              </a:rPr>
              <a:t>براساس اين روش هزينه‌هاي صرف شده در ارتباط با حق‌الامتياز محاسبه مي‌شود، اما چون هزينه، ارزش نيست، اين روش منتفي است. اين رويكرد شامل روش هاي زيراست</a:t>
            </a:r>
            <a:r>
              <a:rPr lang="ar-SA" sz="2000" b="0" dirty="0" smtClean="0">
                <a:solidFill>
                  <a:schemeClr val="tx1">
                    <a:lumMod val="95000"/>
                    <a:lumOff val="5000"/>
                  </a:schemeClr>
                </a:solidFill>
                <a:cs typeface="B Zar" pitchFamily="2" charset="-78"/>
              </a:rPr>
              <a:t>:</a:t>
            </a: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روش جايگزيني: با اين روش مي توان بااستعلام قيمت يك دارايي با ويژگي هاي ذاتي مشابه و يا خصوصيات ارضا كنندگي و مطلوبیت جايگزين با دارايي مورد نظر، حداكثر ارزش آن دارايي را به دست آورد. اين روش هنگامي كاربرد دارد كه دارايي مشابه يا دارايي با خصوصيات ارضاكنندگي و مطلوبیت جايگزين، موجود باشد و امكان استعلام قيمت آن به سادگي امكان پذير باشد.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روش مالكيت مجدد: در مواردي كه برآورد ميزان هزينه هاي مورد نياز براي دستيابي به دارايي مورد نظر امكان پذير باشد، مي توان با تخميني از هزينه ها، حداقل ارزش يك دارايي را محاسبه كرد.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هزينه هاي دفتري: در صورتي كه مستندات هزينه هاي انجام يافته به منظور حصول يك دارايي در دسترس بوده و صحت آنها مورد قبول طرفين باشد، مي توان بااستناد به آنها حداقل ارزش يك دارايي را تعيين كرد. </a:t>
            </a:r>
            <a:endParaRPr lang="en-US" sz="2000" b="0" dirty="0">
              <a:solidFill>
                <a:schemeClr val="tx1">
                  <a:lumMod val="95000"/>
                  <a:lumOff val="5000"/>
                </a:schemeClr>
              </a:solidFill>
              <a:cs typeface="B Zar" pitchFamily="2" charset="-78"/>
            </a:endParaRPr>
          </a:p>
          <a:p>
            <a:pPr algn="r" rtl="1"/>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381000"/>
            <a:ext cx="6254496" cy="5867400"/>
          </a:xfrm>
        </p:spPr>
        <p:txBody>
          <a:bodyPr>
            <a:noAutofit/>
          </a:bodyPr>
          <a:lstStyle/>
          <a:p>
            <a:pPr algn="r" rtl="1"/>
            <a:r>
              <a:rPr lang="ar-SA" sz="2000" b="0" dirty="0">
                <a:solidFill>
                  <a:schemeClr val="tx1">
                    <a:lumMod val="95000"/>
                    <a:lumOff val="5000"/>
                  </a:schemeClr>
                </a:solidFill>
                <a:cs typeface="B Zar" pitchFamily="2" charset="-78"/>
              </a:rPr>
              <a:t>3 - رويكرد درآمدي: در اين رويكرد ارزش يك دارايي براساس پيش بيني درآمد ناشي از آن دارايي و براساس جداول مالي از جمله گردش وجوه نقد، تعيين مي گردد. </a:t>
            </a:r>
            <a:endParaRPr lang="fa-IR" sz="2000" b="0" dirty="0" smtClean="0">
              <a:solidFill>
                <a:schemeClr val="tx1">
                  <a:lumMod val="95000"/>
                  <a:lumOff val="5000"/>
                </a:schemeClr>
              </a:solidFill>
              <a:cs typeface="B Zar" pitchFamily="2" charset="-78"/>
            </a:endParaRPr>
          </a:p>
          <a:p>
            <a:pPr algn="r" rtl="1"/>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در رويكرد درامدي علاوه‌بر نرخ بازده كه پس از تنزيل جريانات نقدي، ارزش حق اثر را به واحد پول محاسبه مي‌كند، از واحد نرخ بازده حق اثر يا حق‌الامتياز كه به صورت درصدي است نيز نام مي‌برند كه به صورت زير محاسبه مي‌شود</a:t>
            </a:r>
            <a:r>
              <a:rPr lang="ar-SA" sz="2000" b="0" dirty="0" smtClean="0">
                <a:solidFill>
                  <a:schemeClr val="tx1">
                    <a:lumMod val="95000"/>
                    <a:lumOff val="5000"/>
                  </a:schemeClr>
                </a:solidFill>
                <a:cs typeface="B Zar" pitchFamily="2" charset="-78"/>
              </a:rPr>
              <a:t>:</a:t>
            </a:r>
            <a:endParaRPr lang="fa-IR" sz="2000" b="0" dirty="0" smtClean="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dirty="0">
                <a:solidFill>
                  <a:schemeClr val="tx1">
                    <a:lumMod val="95000"/>
                    <a:lumOff val="5000"/>
                  </a:schemeClr>
                </a:solidFill>
                <a:cs typeface="B Zar" pitchFamily="2" charset="-78"/>
              </a:rPr>
              <a:t>نرخ حق‌الامتياز (</a:t>
            </a:r>
            <a:r>
              <a:rPr lang="en-US" sz="2000" dirty="0">
                <a:solidFill>
                  <a:schemeClr val="tx1">
                    <a:lumMod val="95000"/>
                    <a:lumOff val="5000"/>
                  </a:schemeClr>
                </a:solidFill>
                <a:cs typeface="B Zar" pitchFamily="2" charset="-78"/>
              </a:rPr>
              <a:t>Royalty Rate</a:t>
            </a:r>
            <a:r>
              <a:rPr lang="ar-SA" sz="2000" dirty="0">
                <a:solidFill>
                  <a:schemeClr val="tx1">
                    <a:lumMod val="95000"/>
                    <a:lumOff val="5000"/>
                  </a:schemeClr>
                </a:solidFill>
                <a:cs typeface="B Zar" pitchFamily="2" charset="-78"/>
              </a:rPr>
              <a:t>) برابر است با:</a:t>
            </a: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حاشيه سود محصول قبل از رشد و توسعه- حاشيه سود محصول رشد يافته</a:t>
            </a:r>
            <a:br>
              <a:rPr lang="ar-SA" sz="2000" b="0" dirty="0">
                <a:solidFill>
                  <a:schemeClr val="tx1">
                    <a:lumMod val="95000"/>
                    <a:lumOff val="5000"/>
                  </a:schemeClr>
                </a:solidFill>
                <a:cs typeface="B Zar" pitchFamily="2" charset="-78"/>
              </a:rPr>
            </a:b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رويكرد درآمد براساس مزاياي آتي اقتصادي است. اين مزاياي اقتصادي در دو شكل بروز مي‌كنند:</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كاهش هزينه‌ها يا صرفه‌جويي در هزينه‌ها[35]. مانند: كاهش در مصرف انرژي، مواد اوليه، موجودي انبار و...</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افزايش در فروش يا سود[36]. مانند: فروش واحد محصول بيشتر، اتوماسيون تمام فرايند توليد و...</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152400"/>
            <a:ext cx="8839200" cy="6400800"/>
          </a:xfrm>
        </p:spPr>
        <p:txBody>
          <a:bodyPr>
            <a:noAutofit/>
          </a:bodyPr>
          <a:lstStyle/>
          <a:p>
            <a:pPr algn="r" rtl="1"/>
            <a:r>
              <a:rPr lang="ar-SA" sz="2000" dirty="0">
                <a:solidFill>
                  <a:schemeClr val="tx1">
                    <a:lumMod val="95000"/>
                    <a:lumOff val="5000"/>
                  </a:schemeClr>
                </a:solidFill>
                <a:cs typeface="B Zar" pitchFamily="2" charset="-78"/>
              </a:rPr>
              <a:t>انواع روش ها در رویکرد درآمدی به شرح زیر است:</a:t>
            </a: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روش گردش وجوه نقد آزاد</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اين روش هنگامي قابل استفاده است كه تفكيك درآمد براساس اجزاي سرمايه گذاري امكان پذير باشد. در اين روش، جريان نقدينگي خالص ناشي از دارايي مورد ارزيابي قابل پيش بيني است و اين نتيجه ملاك ارزشگـــذاري قرار مي گيرد و سپس ارزش فعلي آن براساس نرخ تنزيل معين محاسبه مي شود. درصد قابل توجهي از رقم حاصل از ارزش فعلي وجوه نقد به عنوان ارزش دارايي محسوب مي گردد. بايد توجه داشت كه نرخ تنزيل در هنگام محاسبه ارزش فعلي جريان نقدينگي آزاد بايــد منعكس كننده خطرات مرتبط با نوع دارايي نيز باشد.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روش صرفه جويي در هزينه</a:t>
            </a:r>
            <a:endParaRPr lang="en-US" sz="2000" b="0" dirty="0">
              <a:solidFill>
                <a:schemeClr val="tx1">
                  <a:lumMod val="95000"/>
                  <a:lumOff val="5000"/>
                </a:schemeClr>
              </a:solidFill>
              <a:cs typeface="B Zar" pitchFamily="2" charset="-78"/>
            </a:endParaRPr>
          </a:p>
          <a:p>
            <a:pPr algn="r"/>
            <a:r>
              <a:rPr lang="ar-SA" sz="2000" b="0" dirty="0">
                <a:solidFill>
                  <a:schemeClr val="tx1">
                    <a:lumMod val="95000"/>
                    <a:lumOff val="5000"/>
                  </a:schemeClr>
                </a:solidFill>
                <a:cs typeface="B Zar" pitchFamily="2" charset="-78"/>
              </a:rPr>
              <a:t>وجود بعضي دارائي ها در يك كسب و كار موجب كاهش هزينه ها خواهد شد. در مورد اين نوع دارايي ها مي توان با تخمين و يا تعيين مقدار هزينه صرفه جويي شده در نتيجه به كارگيري از دارايي موردنظر و در طول عمر مفيد دارايي، ارزش آن را تخمين زد. براي مثال طراحي و استفاده از يك نرم افزار رايانه اي در يك سازمان مي تواند موجب كاهش هزينه هاي چون هزينه پرسنلي، سربار و... شود.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روش تنزيل جريانات نقدي: </a:t>
            </a:r>
            <a:endParaRPr lang="fa-IR" sz="2000" b="0" dirty="0" smtClean="0">
              <a:solidFill>
                <a:schemeClr val="tx1">
                  <a:lumMod val="95000"/>
                  <a:lumOff val="5000"/>
                </a:schemeClr>
              </a:solidFill>
              <a:cs typeface="B Zar" pitchFamily="2" charset="-78"/>
            </a:endParaRPr>
          </a:p>
          <a:p>
            <a:pPr algn="r"/>
            <a:r>
              <a:rPr lang="ar-SA" sz="2000" b="0" dirty="0" smtClean="0">
                <a:solidFill>
                  <a:schemeClr val="tx1">
                    <a:lumMod val="95000"/>
                    <a:lumOff val="5000"/>
                  </a:schemeClr>
                </a:solidFill>
                <a:cs typeface="B Zar" pitchFamily="2" charset="-78"/>
              </a:rPr>
              <a:t>به </a:t>
            </a:r>
            <a:r>
              <a:rPr lang="ar-SA" sz="2000" b="0" dirty="0">
                <a:solidFill>
                  <a:schemeClr val="tx1">
                    <a:lumMod val="95000"/>
                    <a:lumOff val="5000"/>
                  </a:schemeClr>
                </a:solidFill>
                <a:cs typeface="B Zar" pitchFamily="2" charset="-78"/>
              </a:rPr>
              <a:t>عنوان روشي مورد قبول در مالي شركت‌ها[37] استفاده مي‌شود. معمولاً اين روش در شركت‌هاي بزرگي كه گروه‌هاي توسعه مطالعات تجاري- داخلي دارند مورد استفاده قرار مي‌گيرند. اين روش بر اين فرض استوار شده كه ارزش كسب و كار، ارزش كنوني جريانات نقدي مورد انتظار آن است و نرخ تنزيل مورد استفاده بيانگر ريسك و خطر احتمالي وقوع جريانات نقدي است. نرخ تنزيل يكي از مهم‌ترين عامل‌ها در محاسبه ارزش فعلي جريانات نقدي آتي است. هر چه ريسك اين جريانات افزايش </a:t>
            </a:r>
            <a:r>
              <a:rPr lang="ar-SA" sz="2000" b="0" dirty="0" smtClean="0">
                <a:solidFill>
                  <a:schemeClr val="tx1">
                    <a:lumMod val="95000"/>
                    <a:lumOff val="5000"/>
                  </a:schemeClr>
                </a:solidFill>
                <a:cs typeface="B Zar" pitchFamily="2" charset="-78"/>
              </a:rPr>
              <a:t>يابد</a:t>
            </a:r>
            <a:r>
              <a:rPr lang="fa-IR" sz="2000" b="0" dirty="0" smtClean="0">
                <a:solidFill>
                  <a:schemeClr val="tx1">
                    <a:lumMod val="95000"/>
                    <a:lumOff val="5000"/>
                  </a:schemeClr>
                </a:solidFill>
                <a:cs typeface="B Zar" pitchFamily="2" charset="-78"/>
              </a:rPr>
              <a:t>.</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914400"/>
            <a:ext cx="6248400" cy="5410200"/>
          </a:xfrm>
        </p:spPr>
        <p:txBody>
          <a:bodyPr>
            <a:noAutofit/>
          </a:bodyPr>
          <a:lstStyle/>
          <a:p>
            <a:pPr algn="r"/>
            <a:endParaRPr lang="fa-IR" sz="2000" b="0" dirty="0" smtClean="0">
              <a:solidFill>
                <a:schemeClr val="tx1">
                  <a:lumMod val="95000"/>
                  <a:lumOff val="5000"/>
                </a:schemeClr>
              </a:solidFill>
              <a:cs typeface="B Zar" pitchFamily="2" charset="-78"/>
            </a:endParaRPr>
          </a:p>
          <a:p>
            <a:pPr algn="r"/>
            <a:r>
              <a:rPr lang="ar-SA" sz="2000" b="0" dirty="0" smtClean="0">
                <a:solidFill>
                  <a:schemeClr val="tx1">
                    <a:lumMod val="95000"/>
                    <a:lumOff val="5000"/>
                  </a:schemeClr>
                </a:solidFill>
                <a:cs typeface="B Zar" pitchFamily="2" charset="-78"/>
              </a:rPr>
              <a:t>در </a:t>
            </a:r>
            <a:r>
              <a:rPr lang="ar-SA" sz="2000" b="0" dirty="0">
                <a:solidFill>
                  <a:schemeClr val="tx1">
                    <a:lumMod val="95000"/>
                    <a:lumOff val="5000"/>
                  </a:schemeClr>
                </a:solidFill>
                <a:cs typeface="B Zar" pitchFamily="2" charset="-78"/>
              </a:rPr>
              <a:t>محاسبه اين نرخ معمولاً از مدل قيمت‌گذاري دارايي‌هاي سرمايه‌اي استفاده مي‌شود</a:t>
            </a:r>
            <a:r>
              <a:rPr lang="ar-SA" sz="2000" b="0" dirty="0" smtClean="0">
                <a:solidFill>
                  <a:schemeClr val="tx1">
                    <a:lumMod val="95000"/>
                    <a:lumOff val="5000"/>
                  </a:schemeClr>
                </a:solidFill>
                <a:cs typeface="B Zar" pitchFamily="2" charset="-78"/>
              </a:rPr>
              <a:t>.</a:t>
            </a:r>
            <a:endParaRPr lang="fa-IR" sz="2000" b="0" dirty="0" smtClean="0">
              <a:solidFill>
                <a:schemeClr val="tx1">
                  <a:lumMod val="95000"/>
                  <a:lumOff val="5000"/>
                </a:schemeClr>
              </a:solidFill>
              <a:cs typeface="B Zar" pitchFamily="2" charset="-78"/>
            </a:endParaRPr>
          </a:p>
          <a:p>
            <a:pPr algn="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روش سرمايه‌گذاري خطرپذير: </a:t>
            </a:r>
            <a:endParaRPr lang="fa-IR" sz="2000" b="0" dirty="0" smtClean="0">
              <a:solidFill>
                <a:schemeClr val="tx1">
                  <a:lumMod val="95000"/>
                  <a:lumOff val="5000"/>
                </a:schemeClr>
              </a:solidFill>
              <a:cs typeface="B Zar" pitchFamily="2" charset="-78"/>
            </a:endParaRPr>
          </a:p>
          <a:p>
            <a:pPr algn="r"/>
            <a:r>
              <a:rPr lang="ar-SA" sz="2000" b="0" dirty="0" smtClean="0">
                <a:solidFill>
                  <a:schemeClr val="tx1">
                    <a:lumMod val="95000"/>
                    <a:lumOff val="5000"/>
                  </a:schemeClr>
                </a:solidFill>
                <a:cs typeface="B Zar" pitchFamily="2" charset="-78"/>
              </a:rPr>
              <a:t>روشي </a:t>
            </a:r>
            <a:r>
              <a:rPr lang="ar-SA" sz="2000" b="0" dirty="0">
                <a:solidFill>
                  <a:schemeClr val="tx1">
                    <a:lumMod val="95000"/>
                    <a:lumOff val="5000"/>
                  </a:schemeClr>
                </a:solidFill>
                <a:cs typeface="B Zar" pitchFamily="2" charset="-78"/>
              </a:rPr>
              <a:t>است كه در ميان سرمايه‌گذاران خطرپذير استفاده زيادي دارد.</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روش سودهاي آتي[38]: </a:t>
            </a:r>
            <a:endParaRPr lang="fa-IR" sz="2000" b="0" dirty="0" smtClean="0">
              <a:solidFill>
                <a:schemeClr val="tx1">
                  <a:lumMod val="95000"/>
                  <a:lumOff val="5000"/>
                </a:schemeClr>
              </a:solidFill>
              <a:cs typeface="B Zar" pitchFamily="2" charset="-78"/>
            </a:endParaRPr>
          </a:p>
          <a:p>
            <a:pPr algn="r"/>
            <a:r>
              <a:rPr lang="ar-SA" sz="2000" b="0" dirty="0" smtClean="0">
                <a:solidFill>
                  <a:schemeClr val="tx1">
                    <a:lumMod val="95000"/>
                    <a:lumOff val="5000"/>
                  </a:schemeClr>
                </a:solidFill>
                <a:cs typeface="B Zar" pitchFamily="2" charset="-78"/>
              </a:rPr>
              <a:t>ساده </a:t>
            </a:r>
            <a:r>
              <a:rPr lang="ar-SA" sz="2000" b="0" dirty="0">
                <a:solidFill>
                  <a:schemeClr val="tx1">
                    <a:lumMod val="95000"/>
                    <a:lumOff val="5000"/>
                  </a:schemeClr>
                </a:solidFill>
                <a:cs typeface="B Zar" pitchFamily="2" charset="-78"/>
              </a:rPr>
              <a:t>انگارترين روشي است كه به ندرت استفاده مي‌شود. این روش مبتنی بر افزایش در درآمد ها و هزینه ها به یک نسبت مساوی و در منتیجه افزایش در سود برای سال های آتی است.</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6- روش ابتدايي شيكاگو[39</a:t>
            </a:r>
            <a:r>
              <a:rPr lang="ar-SA" sz="2000" b="0" dirty="0" smtClean="0">
                <a:solidFill>
                  <a:schemeClr val="tx1">
                    <a:lumMod val="95000"/>
                    <a:lumOff val="5000"/>
                  </a:schemeClr>
                </a:solidFill>
                <a:cs typeface="B Zar" pitchFamily="2" charset="-78"/>
              </a:rPr>
              <a:t>]:</a:t>
            </a:r>
            <a:endParaRPr lang="fa-IR" sz="2000" b="0" dirty="0" smtClean="0">
              <a:solidFill>
                <a:schemeClr val="tx1">
                  <a:lumMod val="95000"/>
                  <a:lumOff val="5000"/>
                </a:schemeClr>
              </a:solidFill>
              <a:cs typeface="B Zar" pitchFamily="2" charset="-78"/>
            </a:endParaRPr>
          </a:p>
          <a:p>
            <a:pPr algn="r"/>
            <a:r>
              <a:rPr lang="ar-SA" sz="2000" b="0" dirty="0" smtClean="0">
                <a:solidFill>
                  <a:schemeClr val="tx1">
                    <a:lumMod val="95000"/>
                    <a:lumOff val="5000"/>
                  </a:schemeClr>
                </a:solidFill>
                <a:cs typeface="B Zar" pitchFamily="2" charset="-78"/>
              </a:rPr>
              <a:t> </a:t>
            </a:r>
            <a:r>
              <a:rPr lang="ar-SA" sz="2000" b="0" dirty="0">
                <a:solidFill>
                  <a:schemeClr val="tx1">
                    <a:lumMod val="95000"/>
                    <a:lumOff val="5000"/>
                  </a:schemeClr>
                </a:solidFill>
                <a:cs typeface="B Zar" pitchFamily="2" charset="-78"/>
              </a:rPr>
              <a:t>روش خاصي است كه متوسط سه سناريوي ممكن با وزن‌هاي احتمالي متفاوت را در نظر مي‌گيرد. در اين روش، جريان درامد (فروش) و حاشيه سود براساس 3 سناريوي متفاوت احتمال بدترين حالت </a:t>
            </a:r>
            <a:r>
              <a:rPr lang="en-US" sz="2000" b="0" dirty="0" smtClean="0">
                <a:solidFill>
                  <a:schemeClr val="tx1">
                    <a:lumMod val="95000"/>
                    <a:lumOff val="5000"/>
                  </a:schemeClr>
                </a:solidFill>
                <a:cs typeface="B Zar" pitchFamily="2" charset="-78"/>
              </a:rPr>
              <a:t>WC</a:t>
            </a:r>
            <a:r>
              <a:rPr lang="ar-SA" sz="2000" b="0" dirty="0" smtClean="0">
                <a:solidFill>
                  <a:schemeClr val="tx1">
                    <a:lumMod val="95000"/>
                    <a:lumOff val="5000"/>
                  </a:schemeClr>
                </a:solidFill>
                <a:cs typeface="B Zar" pitchFamily="2" charset="-78"/>
              </a:rPr>
              <a:t> </a:t>
            </a:r>
            <a:r>
              <a:rPr lang="ar-SA" sz="2000" b="0" dirty="0">
                <a:solidFill>
                  <a:schemeClr val="tx1">
                    <a:lumMod val="95000"/>
                    <a:lumOff val="5000"/>
                  </a:schemeClr>
                </a:solidFill>
                <a:cs typeface="B Zar" pitchFamily="2" charset="-78"/>
              </a:rPr>
              <a:t>بهترين حالت </a:t>
            </a:r>
            <a:r>
              <a:rPr lang="fa-IR" sz="2000" b="0" dirty="0">
                <a:solidFill>
                  <a:schemeClr val="tx1">
                    <a:lumMod val="95000"/>
                    <a:lumOff val="5000"/>
                  </a:schemeClr>
                </a:solidFill>
                <a:cs typeface="B Zar" pitchFamily="2" charset="-78"/>
              </a:rPr>
              <a:t>)</a:t>
            </a:r>
            <a:r>
              <a:rPr lang="en-US" sz="2000" b="0" dirty="0" smtClean="0">
                <a:solidFill>
                  <a:schemeClr val="tx1">
                    <a:lumMod val="95000"/>
                    <a:lumOff val="5000"/>
                  </a:schemeClr>
                </a:solidFill>
                <a:cs typeface="B Zar" pitchFamily="2" charset="-78"/>
              </a:rPr>
              <a:t>BC</a:t>
            </a:r>
            <a:r>
              <a:rPr lang="ar-SA" sz="2000" b="0" dirty="0">
                <a:solidFill>
                  <a:schemeClr val="tx1">
                    <a:lumMod val="95000"/>
                    <a:lumOff val="5000"/>
                  </a:schemeClr>
                </a:solidFill>
                <a:cs typeface="B Zar" pitchFamily="2" charset="-78"/>
              </a:rPr>
              <a:t>) و حالت نرمال (</a:t>
            </a:r>
            <a:r>
              <a:rPr lang="en-US" sz="2000" b="0" dirty="0" smtClean="0">
                <a:solidFill>
                  <a:schemeClr val="tx1">
                    <a:lumMod val="95000"/>
                    <a:lumOff val="5000"/>
                  </a:schemeClr>
                </a:solidFill>
                <a:cs typeface="B Zar" pitchFamily="2" charset="-78"/>
              </a:rPr>
              <a:t>ML</a:t>
            </a:r>
            <a:r>
              <a:rPr lang="fa-IR" sz="2000" b="0" dirty="0" smtClean="0">
                <a:solidFill>
                  <a:schemeClr val="tx1">
                    <a:lumMod val="95000"/>
                    <a:lumOff val="5000"/>
                  </a:schemeClr>
                </a:solidFill>
                <a:cs typeface="B Zar" pitchFamily="2" charset="-78"/>
              </a:rPr>
              <a:t>(</a:t>
            </a:r>
            <a:r>
              <a:rPr lang="ar-SA" sz="2000" b="0" dirty="0" smtClean="0">
                <a:solidFill>
                  <a:schemeClr val="tx1">
                    <a:lumMod val="95000"/>
                    <a:lumOff val="5000"/>
                  </a:schemeClr>
                </a:solidFill>
                <a:cs typeface="B Zar" pitchFamily="2" charset="-78"/>
              </a:rPr>
              <a:t>اندازه‌گيري </a:t>
            </a:r>
            <a:r>
              <a:rPr lang="ar-SA" sz="2000" b="0" dirty="0">
                <a:solidFill>
                  <a:schemeClr val="tx1">
                    <a:lumMod val="95000"/>
                    <a:lumOff val="5000"/>
                  </a:schemeClr>
                </a:solidFill>
                <a:cs typeface="B Zar" pitchFamily="2" charset="-78"/>
              </a:rPr>
              <a:t>مي‌شوند و سپس ارزش مورد انتظار محاسبه مي‌شود.</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381000"/>
            <a:ext cx="6483096" cy="5029200"/>
          </a:xfrm>
        </p:spPr>
        <p:txBody>
          <a:bodyPr>
            <a:noAutofit/>
          </a:bodyPr>
          <a:lstStyle/>
          <a:p>
            <a:pPr algn="r" rtl="1"/>
            <a:r>
              <a:rPr lang="ar-SA" sz="2000" dirty="0">
                <a:solidFill>
                  <a:schemeClr val="tx1">
                    <a:lumMod val="95000"/>
                    <a:lumOff val="5000"/>
                  </a:schemeClr>
                </a:solidFill>
                <a:cs typeface="B Zar" pitchFamily="2" charset="-78"/>
              </a:rPr>
              <a:t>انواع دارایی هاي معنوي </a:t>
            </a:r>
            <a:endParaRPr lang="fa-IR" sz="2000" dirty="0" smtClean="0">
              <a:solidFill>
                <a:schemeClr val="tx1">
                  <a:lumMod val="95000"/>
                  <a:lumOff val="5000"/>
                </a:schemeClr>
              </a:solidFill>
              <a:cs typeface="B Zar" pitchFamily="2" charset="-78"/>
            </a:endParaRPr>
          </a:p>
          <a:p>
            <a:pPr algn="just"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فناوري</a:t>
            </a:r>
            <a:endParaRPr lang="en-US" sz="2000" b="0" dirty="0">
              <a:solidFill>
                <a:schemeClr val="tx1">
                  <a:lumMod val="95000"/>
                  <a:lumOff val="5000"/>
                </a:schemeClr>
              </a:solidFill>
              <a:cs typeface="B Zar" pitchFamily="2" charset="-78"/>
            </a:endParaRPr>
          </a:p>
          <a:p>
            <a:pPr algn="just" rtl="1"/>
            <a:r>
              <a:rPr lang="ar-SA" sz="2000" b="0" dirty="0">
                <a:solidFill>
                  <a:schemeClr val="tx1">
                    <a:lumMod val="95000"/>
                    <a:lumOff val="5000"/>
                  </a:schemeClr>
                </a:solidFill>
                <a:cs typeface="B Zar" pitchFamily="2" charset="-78"/>
              </a:rPr>
              <a:t> تعريف - مجموعه تكنيك ها و مهارتهاي ذهني و يدي است كه در فرهنگ فني به مجموعه اطلاعات و مهارتهاي با حق مالكيت و يا بدون آن اطلاق مي گردد.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خريد فناوري دسترسي سريع به ابزار پيشرفته توليد و كنترل روي ابزار توليد را ممكن مي سازد. بايد توجه داشت كه پس از خريد فناوري، مجموعه دانش و فنوني كه به منظور انجام كامل و يا بخشي از فرايند توليد، ارائه خدمات، انجام امور تحقيقاتي، طراحي و يا نگهداري لازم است در اختيار خريدار باشد. </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228600"/>
            <a:ext cx="6400800" cy="6324600"/>
          </a:xfrm>
        </p:spPr>
        <p:txBody>
          <a:bodyPr>
            <a:noAutofit/>
          </a:bodyPr>
          <a:lstStyle/>
          <a:p>
            <a:pPr algn="r" rtl="1"/>
            <a:r>
              <a:rPr lang="ar-SA" sz="2000" dirty="0" smtClean="0">
                <a:solidFill>
                  <a:schemeClr val="tx1">
                    <a:lumMod val="95000"/>
                    <a:lumOff val="5000"/>
                  </a:schemeClr>
                </a:solidFill>
                <a:cs typeface="B Zar" pitchFamily="2" charset="-78"/>
              </a:rPr>
              <a:t>فناوري معمولاً شامل: امتياز (حق ليسانس) و خدمات مرتبط است كه هريك شامل زيرمجموعه هاي زير است: </a:t>
            </a:r>
            <a:r>
              <a:rPr lang="ar-SA" sz="2000" b="0" dirty="0" smtClean="0">
                <a:solidFill>
                  <a:schemeClr val="tx1">
                    <a:lumMod val="95000"/>
                    <a:lumOff val="5000"/>
                  </a:schemeClr>
                </a:solidFill>
                <a:cs typeface="B Zar" pitchFamily="2" charset="-78"/>
              </a:rPr>
              <a:t/>
            </a:r>
            <a:br>
              <a:rPr lang="ar-SA" sz="2000" b="0" dirty="0" smtClean="0">
                <a:solidFill>
                  <a:schemeClr val="tx1">
                    <a:lumMod val="95000"/>
                    <a:lumOff val="5000"/>
                  </a:schemeClr>
                </a:solidFill>
                <a:cs typeface="B Zar" pitchFamily="2" charset="-78"/>
              </a:rPr>
            </a:br>
            <a:endParaRPr lang="fa-IR" sz="2000" b="0" dirty="0" smtClean="0">
              <a:solidFill>
                <a:schemeClr val="tx1">
                  <a:lumMod val="95000"/>
                  <a:lumOff val="5000"/>
                </a:schemeClr>
              </a:solidFill>
              <a:cs typeface="B Zar" pitchFamily="2" charset="-78"/>
            </a:endParaRPr>
          </a:p>
          <a:p>
            <a:pPr algn="r" rtl="1"/>
            <a:r>
              <a:rPr lang="ar-SA" sz="2000" b="0" dirty="0" smtClean="0">
                <a:solidFill>
                  <a:schemeClr val="tx1">
                    <a:lumMod val="95000"/>
                    <a:lumOff val="5000"/>
                  </a:schemeClr>
                </a:solidFill>
                <a:cs typeface="B Zar" pitchFamily="2" charset="-78"/>
              </a:rPr>
              <a:t>الف - امتيازها: </a:t>
            </a:r>
            <a:br>
              <a:rPr lang="ar-SA" sz="2000" b="0" dirty="0" smtClean="0">
                <a:solidFill>
                  <a:schemeClr val="tx1">
                    <a:lumMod val="95000"/>
                    <a:lumOff val="5000"/>
                  </a:schemeClr>
                </a:solidFill>
                <a:cs typeface="B Zar" pitchFamily="2" charset="-78"/>
              </a:rPr>
            </a:br>
            <a:r>
              <a:rPr lang="ar-SA" sz="2000" b="0" dirty="0" smtClean="0">
                <a:solidFill>
                  <a:schemeClr val="tx1">
                    <a:lumMod val="95000"/>
                    <a:lumOff val="5000"/>
                  </a:schemeClr>
                </a:solidFill>
                <a:cs typeface="B Zar" pitchFamily="2" charset="-78"/>
              </a:rPr>
              <a:t>- حق اختراع؛ </a:t>
            </a:r>
            <a:br>
              <a:rPr lang="ar-SA" sz="2000" b="0" dirty="0" smtClean="0">
                <a:solidFill>
                  <a:schemeClr val="tx1">
                    <a:lumMod val="95000"/>
                    <a:lumOff val="5000"/>
                  </a:schemeClr>
                </a:solidFill>
                <a:cs typeface="B Zar" pitchFamily="2" charset="-78"/>
              </a:rPr>
            </a:br>
            <a:r>
              <a:rPr lang="ar-SA" sz="2000" b="0" dirty="0" smtClean="0">
                <a:solidFill>
                  <a:schemeClr val="tx1">
                    <a:lumMod val="95000"/>
                    <a:lumOff val="5000"/>
                  </a:schemeClr>
                </a:solidFill>
                <a:cs typeface="B Zar" pitchFamily="2" charset="-78"/>
              </a:rPr>
              <a:t>- علائم تجاري؛ </a:t>
            </a:r>
            <a:br>
              <a:rPr lang="ar-SA" sz="2000" b="0" dirty="0" smtClean="0">
                <a:solidFill>
                  <a:schemeClr val="tx1">
                    <a:lumMod val="95000"/>
                    <a:lumOff val="5000"/>
                  </a:schemeClr>
                </a:solidFill>
                <a:cs typeface="B Zar" pitchFamily="2" charset="-78"/>
              </a:rPr>
            </a:br>
            <a:r>
              <a:rPr lang="ar-SA" sz="2000" b="0" dirty="0" smtClean="0">
                <a:solidFill>
                  <a:schemeClr val="tx1">
                    <a:lumMod val="95000"/>
                    <a:lumOff val="5000"/>
                  </a:schemeClr>
                </a:solidFill>
                <a:cs typeface="B Zar" pitchFamily="2" charset="-78"/>
              </a:rPr>
              <a:t>- دانش فني. </a:t>
            </a:r>
            <a:endParaRPr lang="fa-IR" sz="2000" b="0" dirty="0" smtClean="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smtClean="0">
                <a:solidFill>
                  <a:schemeClr val="tx1">
                    <a:lumMod val="95000"/>
                    <a:lumOff val="5000"/>
                  </a:schemeClr>
                </a:solidFill>
                <a:cs typeface="B Zar" pitchFamily="2" charset="-78"/>
              </a:rPr>
              <a:t>ب - خدمات: </a:t>
            </a:r>
            <a:br>
              <a:rPr lang="ar-SA" sz="2000" b="0" dirty="0" smtClean="0">
                <a:solidFill>
                  <a:schemeClr val="tx1">
                    <a:lumMod val="95000"/>
                    <a:lumOff val="5000"/>
                  </a:schemeClr>
                </a:solidFill>
                <a:cs typeface="B Zar" pitchFamily="2" charset="-78"/>
              </a:rPr>
            </a:br>
            <a:r>
              <a:rPr lang="ar-SA" sz="2000" b="0" dirty="0" smtClean="0">
                <a:solidFill>
                  <a:schemeClr val="tx1">
                    <a:lumMod val="95000"/>
                    <a:lumOff val="5000"/>
                  </a:schemeClr>
                </a:solidFill>
                <a:cs typeface="B Zar" pitchFamily="2" charset="-78"/>
              </a:rPr>
              <a:t>- كمكهاي فني؛ </a:t>
            </a:r>
            <a:br>
              <a:rPr lang="ar-SA" sz="2000" b="0" dirty="0" smtClean="0">
                <a:solidFill>
                  <a:schemeClr val="tx1">
                    <a:lumMod val="95000"/>
                    <a:lumOff val="5000"/>
                  </a:schemeClr>
                </a:solidFill>
                <a:cs typeface="B Zar" pitchFamily="2" charset="-78"/>
              </a:rPr>
            </a:br>
            <a:r>
              <a:rPr lang="ar-SA" sz="2000" b="0" dirty="0" smtClean="0">
                <a:solidFill>
                  <a:schemeClr val="tx1">
                    <a:lumMod val="95000"/>
                    <a:lumOff val="5000"/>
                  </a:schemeClr>
                </a:solidFill>
                <a:cs typeface="B Zar" pitchFamily="2" charset="-78"/>
              </a:rPr>
              <a:t>- خدمات مهندسي. </a:t>
            </a:r>
            <a:endParaRPr lang="fa-IR" sz="2000" b="0" dirty="0" smtClean="0">
              <a:solidFill>
                <a:schemeClr val="tx1">
                  <a:lumMod val="95000"/>
                  <a:lumOff val="5000"/>
                </a:schemeClr>
              </a:solidFill>
              <a:cs typeface="B Zar" pitchFamily="2" charset="-78"/>
            </a:endParaRPr>
          </a:p>
          <a:p>
            <a:pPr algn="r" rtl="1"/>
            <a:endParaRPr lang="en-US" sz="2000" b="0" dirty="0" smtClean="0">
              <a:solidFill>
                <a:schemeClr val="tx1">
                  <a:lumMod val="95000"/>
                  <a:lumOff val="5000"/>
                </a:schemeClr>
              </a:solidFill>
              <a:cs typeface="B Zar" pitchFamily="2" charset="-78"/>
            </a:endParaRPr>
          </a:p>
          <a:p>
            <a:pPr algn="r" rtl="1"/>
            <a:r>
              <a:rPr lang="ar-SA" sz="2000" dirty="0" smtClean="0">
                <a:solidFill>
                  <a:schemeClr val="tx1">
                    <a:lumMod val="95000"/>
                    <a:lumOff val="5000"/>
                  </a:schemeClr>
                </a:solidFill>
                <a:cs typeface="B Zar" pitchFamily="2" charset="-78"/>
              </a:rPr>
              <a:t>روش ارزشگذاري</a:t>
            </a:r>
            <a:r>
              <a:rPr lang="fa-IR" sz="2000" dirty="0" smtClean="0">
                <a:solidFill>
                  <a:schemeClr val="tx1">
                    <a:lumMod val="95000"/>
                    <a:lumOff val="5000"/>
                  </a:schemeClr>
                </a:solidFill>
                <a:cs typeface="B Zar" pitchFamily="2" charset="-78"/>
              </a:rPr>
              <a:t>:</a:t>
            </a:r>
            <a:endParaRPr lang="en-US" sz="200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باتوجه به احراز شرايط لازم، از هر سه رويكرد اصلي مي توان استفاده كرد. بايد توجه داشت كه در اين رويكردها در واقع ارزش امتيازها تخمين زده مي شود نه ارزش خدمات زيرا معمولاً خدمات داراي هزينه ها و ارزشي معين براي هردو طرف هستند. نكته بعدي آنكه، هريك از موارد امتيازها را نيز مي توان به تنهايي و به طور مجزا ارزشگذاري كرد، كه مسائل مرتبط به صورت مستقل در اين رويه ذكر گرديده است. </a:t>
            </a:r>
            <a:endParaRPr lang="en-US" sz="2000" b="0" dirty="0">
              <a:solidFill>
                <a:schemeClr val="tx1">
                  <a:lumMod val="95000"/>
                  <a:lumOff val="5000"/>
                </a:schemeClr>
              </a:solidFill>
              <a:cs typeface="B Zar" pitchFamily="2" charset="-78"/>
            </a:endParaRPr>
          </a:p>
          <a:p>
            <a:pPr algn="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219200"/>
            <a:ext cx="7854696" cy="4752536"/>
          </a:xfrm>
        </p:spPr>
        <p:txBody>
          <a:bodyPr>
            <a:noAutofit/>
          </a:bodyPr>
          <a:lstStyle/>
          <a:p>
            <a:pPr algn="r" rtl="1"/>
            <a:r>
              <a:rPr lang="ar-SA" sz="2000" dirty="0" smtClean="0">
                <a:solidFill>
                  <a:schemeClr val="tx1">
                    <a:lumMod val="95000"/>
                    <a:lumOff val="5000"/>
                  </a:schemeClr>
                </a:solidFill>
                <a:cs typeface="B Zar" pitchFamily="2" charset="-78"/>
              </a:rPr>
              <a:t>فاكتورهاي </a:t>
            </a:r>
            <a:r>
              <a:rPr lang="ar-SA" sz="2000" dirty="0">
                <a:solidFill>
                  <a:schemeClr val="tx1">
                    <a:lumMod val="95000"/>
                    <a:lumOff val="5000"/>
                  </a:schemeClr>
                </a:solidFill>
                <a:cs typeface="B Zar" pitchFamily="2" charset="-78"/>
              </a:rPr>
              <a:t>مهم در تعيين ارزش </a:t>
            </a:r>
            <a:endParaRPr lang="fa-IR" sz="2000" dirty="0" smtClean="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اعتبار و حسن شهرت فروشنده يا صاحب فناوري؛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هزينه صرفه جويي شده در نتيجه به كارگيري فناوري؛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قيمت تمام شده محصول توليد شده به وسيله فناوري جديد در مقايسه با قيمت بازار؛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وابستگي فناوري به فروشنده يا مالك آن؛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 وجود مستندات كاربردي؛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6 - انحصاري بودن (عدم عرضه فناوري توسط ديگران)؛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7 - انعطاف پذير بودن؛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8 - قابليت توسعه؛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9 - كيفيت محصول خروجي و مطابقت آن با استانداردها؛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10 - ظرفيت توليد با به كارگيري فناوري جديد؛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11 - مدت زمان استقرار فناوري؛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12 - طول عمر فناوري؛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13 - قابليت فناوري در پاسخگويي به نيازهاي از قبل تعيين شده؛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14 - سازگاري آن بااستانداردهاي مرتبط. </a:t>
            </a:r>
            <a:endParaRPr lang="en-US" sz="2000" b="0" dirty="0">
              <a:solidFill>
                <a:schemeClr val="tx1">
                  <a:lumMod val="95000"/>
                  <a:lumOff val="5000"/>
                </a:schemeClr>
              </a:solidFill>
              <a:cs typeface="B Zar" pitchFamily="2" charset="-78"/>
            </a:endParaRPr>
          </a:p>
          <a:p>
            <a:pPr algn="r" rtl="1"/>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67200" y="1219200"/>
            <a:ext cx="4501896" cy="4343400"/>
          </a:xfrm>
        </p:spPr>
        <p:txBody>
          <a:bodyPr>
            <a:normAutofit/>
          </a:bodyPr>
          <a:lstStyle/>
          <a:p>
            <a:pPr algn="r" rtl="1"/>
            <a:r>
              <a:rPr lang="ar-SA" sz="2000" b="0" dirty="0" smtClean="0">
                <a:solidFill>
                  <a:schemeClr val="tx1">
                    <a:lumMod val="95000"/>
                    <a:lumOff val="5000"/>
                  </a:schemeClr>
                </a:solidFill>
                <a:cs typeface="B Zar" pitchFamily="2" charset="-78"/>
              </a:rPr>
              <a:t>2 </a:t>
            </a:r>
            <a:r>
              <a:rPr lang="ar-SA" sz="2000" b="0" dirty="0">
                <a:solidFill>
                  <a:schemeClr val="tx1">
                    <a:lumMod val="95000"/>
                    <a:lumOff val="5000"/>
                  </a:schemeClr>
                </a:solidFill>
                <a:cs typeface="B Zar" pitchFamily="2" charset="-78"/>
              </a:rPr>
              <a:t>- دانش فني </a:t>
            </a:r>
            <a:r>
              <a:rPr lang="ar-SA" sz="2000" b="0" dirty="0" smtClean="0">
                <a:solidFill>
                  <a:schemeClr val="tx1">
                    <a:lumMod val="95000"/>
                    <a:lumOff val="5000"/>
                  </a:schemeClr>
                </a:solidFill>
                <a:cs typeface="B Zar" pitchFamily="2" charset="-78"/>
              </a:rPr>
              <a:t>(</a:t>
            </a:r>
            <a:r>
              <a:rPr lang="en-US" sz="2000" b="0" dirty="0">
                <a:solidFill>
                  <a:schemeClr val="tx1">
                    <a:lumMod val="95000"/>
                    <a:lumOff val="5000"/>
                  </a:schemeClr>
                </a:solidFill>
                <a:cs typeface="B Zar" pitchFamily="2" charset="-78"/>
              </a:rPr>
              <a:t>KNOW-HOW </a:t>
            </a:r>
            <a:r>
              <a:rPr lang="fa-IR" sz="2000" b="0" dirty="0" smtClean="0">
                <a:solidFill>
                  <a:schemeClr val="tx1">
                    <a:lumMod val="95000"/>
                    <a:lumOff val="5000"/>
                  </a:schemeClr>
                </a:solidFill>
                <a:cs typeface="B Zar" pitchFamily="2" charset="-78"/>
              </a:rPr>
              <a:t>)</a:t>
            </a:r>
            <a:r>
              <a:rPr lang="ar-SA" sz="2000" b="0" dirty="0" smtClean="0">
                <a:solidFill>
                  <a:schemeClr val="tx1">
                    <a:lumMod val="95000"/>
                    <a:lumOff val="5000"/>
                  </a:schemeClr>
                </a:solidFill>
                <a:cs typeface="B Zar" pitchFamily="2" charset="-78"/>
              </a:rPr>
              <a:t>: </a:t>
            </a:r>
            <a:endParaRPr lang="fa-IR" sz="2000" b="0" dirty="0" smtClean="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دانش فني به مجموعه اي از اطلاعات سودمند، محرمانه، تازه و با ارزش و نيز اطلاعات و مهارت هاي فني مرتبط با طراحي، ساخت و عمليات، كه براي توليد محصول يا خدمات مشخص لازم باشد، اطلاق مي گردد. دانش فني يا غيرقابل ثبت بوده و يا عمداً به ثبت نمي رسند. </a:t>
            </a:r>
            <a:endParaRPr lang="en-US" sz="2000" b="0" dirty="0">
              <a:solidFill>
                <a:schemeClr val="tx1">
                  <a:lumMod val="95000"/>
                  <a:lumOff val="5000"/>
                </a:schemeClr>
              </a:solidFill>
              <a:cs typeface="B Zar"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1295400"/>
            <a:ext cx="4267200" cy="5105400"/>
          </a:xfrm>
          <a:prstGeom prst="rect">
            <a:avLst/>
          </a:prstGeom>
          <a:ln>
            <a:noFill/>
          </a:ln>
          <a:effectLst>
            <a:softEdge rad="112500"/>
          </a:effectLst>
        </p:spPr>
      </p:pic>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33400"/>
            <a:ext cx="8763000" cy="6019800"/>
          </a:xfrm>
        </p:spPr>
        <p:txBody>
          <a:bodyPr>
            <a:noAutofit/>
          </a:bodyPr>
          <a:lstStyle/>
          <a:p>
            <a:pPr algn="r" rtl="1"/>
            <a:r>
              <a:rPr lang="fa-IR" sz="2000" dirty="0" smtClean="0">
                <a:cs typeface="B Zar" pitchFamily="2" charset="-78"/>
              </a:rPr>
              <a:t>مقدمه :</a:t>
            </a:r>
            <a:br>
              <a:rPr lang="fa-IR" sz="2000" dirty="0" smtClean="0">
                <a:cs typeface="B Zar" pitchFamily="2" charset="-78"/>
              </a:rPr>
            </a:br>
            <a:r>
              <a:rPr lang="fa-IR" sz="2000" dirty="0" smtClean="0">
                <a:cs typeface="B Zar" pitchFamily="2" charset="-78"/>
              </a:rPr>
              <a:t/>
            </a:r>
            <a:br>
              <a:rPr lang="fa-IR" sz="2000" dirty="0" smtClean="0">
                <a:cs typeface="B Zar" pitchFamily="2" charset="-78"/>
              </a:rPr>
            </a:br>
            <a:r>
              <a:rPr lang="ar-SA" sz="2000" dirty="0">
                <a:effectLst/>
                <a:cs typeface="B Zar" pitchFamily="2" charset="-78"/>
              </a:rPr>
              <a:t>دارائي هاي معنوي، شامل كليه دارائي هاي غيرمشهودي است كه در كسب و كار مورد استفاده قرار مي گيرد. </a:t>
            </a:r>
            <a:r>
              <a:rPr lang="en-US" sz="2000" dirty="0">
                <a:effectLst/>
                <a:cs typeface="B Zar" pitchFamily="2" charset="-78"/>
              </a:rPr>
              <a:t/>
            </a:r>
            <a:br>
              <a:rPr lang="en-US" sz="2000" dirty="0">
                <a:effectLst/>
                <a:cs typeface="B Zar" pitchFamily="2" charset="-78"/>
              </a:rPr>
            </a:br>
            <a:r>
              <a:rPr lang="ar-SA" sz="2000" b="0" dirty="0">
                <a:effectLst/>
                <a:cs typeface="B Zar" pitchFamily="2" charset="-78"/>
              </a:rPr>
              <a:t>دکتر میرحسینی به نقل از وایپو (سازمان جهانی مالكیت معنوی)، حقوق مالکیت معنوی را در معنای وسیع کلمه حقوق ناشی از آفرینش ها و خلاقیت های فکری در زمینه های علمی، صنعتی ، ادبی و هنری می داند. آقای دکتر سید حسن امامی از دیگر صاحب نظران این موضوع با تبعیت از قانون مدنی فرانسه اموال را به دو قسمت مادی و غیرمادی تقسیم نموده است و اموال غیرمادی را اموالی می داند که وجود مادی و عینی در خارج ندارند ولی جامعه وجود آن را اعتبار نموده و قانون هم آن را شناخته است مانند حق تالیف، حق تصنیف وحق اختراع</a:t>
            </a:r>
            <a:r>
              <a:rPr lang="en-US" sz="2000" b="0" dirty="0">
                <a:effectLst/>
                <a:cs typeface="B Zar" pitchFamily="2" charset="-78"/>
              </a:rPr>
              <a:t>. </a:t>
            </a:r>
            <a:r>
              <a:rPr lang="ar-SA" sz="2000" b="0" dirty="0">
                <a:effectLst/>
                <a:cs typeface="B Zar" pitchFamily="2" charset="-78"/>
              </a:rPr>
              <a:t>آنچه در همه تعاریف مربوط به مالکیت معنوی مشترک است این است که مالکیت های معنوی مالکیت های عیننی و ملموس نیستند و یکی از آثار مترتب بر این ویژگی این است که نقض این مالکیت ها نیز می تواند سهل تر از نقض حقوق مالکیت های عینی صورت پذیرد. نتیجه دیگر مترتب بر این امر آن است که نمی توان قاعده حاکم بر اموال در حقوق بین الملل خصوصی و تعارض قوانین را در مورد آنان اعمال نمود و باید به دنبال قاعده دیگری بود که استثناء بر قاعده اموال باشد.</a:t>
            </a:r>
            <a:r>
              <a:rPr lang="en-US" sz="2000" b="0" dirty="0">
                <a:effectLst/>
                <a:cs typeface="B Zar" pitchFamily="2" charset="-78"/>
              </a:rPr>
              <a:t/>
            </a:r>
            <a:br>
              <a:rPr lang="en-US" sz="2000" b="0" dirty="0">
                <a:effectLst/>
                <a:cs typeface="B Zar" pitchFamily="2" charset="-78"/>
              </a:rPr>
            </a:br>
            <a:r>
              <a:rPr lang="ar-SA" sz="2000" b="0" dirty="0">
                <a:effectLst/>
                <a:cs typeface="B Zar" pitchFamily="2" charset="-78"/>
              </a:rPr>
              <a:t> به طور كلي هر كسب و كاري مالك سه نوع دارايي است. دارائي هاي پولي، دارائي هاي فيزيكي و دارائي هاي معنوي. </a:t>
            </a:r>
            <a:r>
              <a:rPr lang="en-US" sz="2000" b="0" dirty="0">
                <a:effectLst/>
                <a:cs typeface="B Zar" pitchFamily="2" charset="-78"/>
              </a:rPr>
              <a:t/>
            </a:r>
            <a:br>
              <a:rPr lang="en-US" sz="2000" b="0" dirty="0">
                <a:effectLst/>
                <a:cs typeface="B Zar" pitchFamily="2" charset="-78"/>
              </a:rPr>
            </a:br>
            <a:r>
              <a:rPr lang="ar-SA" sz="2000" b="0" dirty="0">
                <a:effectLst/>
                <a:cs typeface="B Zar" pitchFamily="2" charset="-78"/>
              </a:rPr>
              <a:t>دارائيهاي پولي شامل پول، اعتبار و يا وام است. </a:t>
            </a:r>
            <a:r>
              <a:rPr lang="en-US" sz="2000" b="0" dirty="0">
                <a:effectLst/>
                <a:cs typeface="B Zar" pitchFamily="2" charset="-78"/>
              </a:rPr>
              <a:t/>
            </a:r>
            <a:br>
              <a:rPr lang="en-US" sz="2000" b="0" dirty="0">
                <a:effectLst/>
                <a:cs typeface="B Zar" pitchFamily="2" charset="-78"/>
              </a:rPr>
            </a:br>
            <a:r>
              <a:rPr lang="ar-SA" sz="2000" b="0" dirty="0">
                <a:effectLst/>
                <a:cs typeface="B Zar" pitchFamily="2" charset="-78"/>
              </a:rPr>
              <a:t>دارائيهاي فيزيكي شامل تجهيزات، زمين، ساختمان، كالاها و موجودي انبار است </a:t>
            </a:r>
            <a:r>
              <a:rPr lang="en-US" sz="2000" b="0" dirty="0">
                <a:effectLst/>
                <a:cs typeface="B Zar" pitchFamily="2" charset="-78"/>
              </a:rPr>
              <a:t/>
            </a:r>
            <a:br>
              <a:rPr lang="en-US" sz="2000" b="0" dirty="0">
                <a:effectLst/>
                <a:cs typeface="B Zar" pitchFamily="2" charset="-78"/>
              </a:rPr>
            </a:br>
            <a:r>
              <a:rPr lang="ar-SA" sz="2000" b="0" dirty="0">
                <a:effectLst/>
                <a:cs typeface="B Zar" pitchFamily="2" charset="-78"/>
              </a:rPr>
              <a:t>هرنوع دارايي غيرفيزيكي ديگر در زير مجموعه دارائي هــاي معنوي قرار مي گيرد. </a:t>
            </a:r>
            <a:r>
              <a:rPr lang="fa-IR" sz="2000" b="0" dirty="0" smtClean="0">
                <a:effectLst/>
                <a:cs typeface="B Zar" pitchFamily="2" charset="-78"/>
              </a:rPr>
              <a:t/>
            </a:r>
            <a:br>
              <a:rPr lang="fa-IR" sz="2000" b="0" dirty="0" smtClean="0">
                <a:effectLst/>
                <a:cs typeface="B Zar" pitchFamily="2" charset="-78"/>
              </a:rPr>
            </a:br>
            <a:endParaRPr lang="en-US" sz="2000" b="0" dirty="0">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990600"/>
            <a:ext cx="6254496" cy="3990536"/>
          </a:xfrm>
        </p:spPr>
        <p:txBody>
          <a:bodyPr>
            <a:noAutofit/>
          </a:bodyPr>
          <a:lstStyle/>
          <a:p>
            <a:pPr algn="just" rtl="1"/>
            <a:r>
              <a:rPr lang="ar-SA" sz="2000" dirty="0">
                <a:solidFill>
                  <a:schemeClr val="tx1">
                    <a:lumMod val="95000"/>
                    <a:lumOff val="5000"/>
                  </a:schemeClr>
                </a:solidFill>
                <a:cs typeface="B Zar" pitchFamily="2" charset="-78"/>
              </a:rPr>
              <a:t>روش ارزشگذاري</a:t>
            </a:r>
            <a:endParaRPr lang="en-US" sz="2000" dirty="0">
              <a:solidFill>
                <a:schemeClr val="tx1">
                  <a:lumMod val="95000"/>
                  <a:lumOff val="5000"/>
                </a:schemeClr>
              </a:solidFill>
              <a:cs typeface="B Zar" pitchFamily="2" charset="-78"/>
            </a:endParaRPr>
          </a:p>
          <a:p>
            <a:pPr algn="just" rtl="1"/>
            <a:r>
              <a:rPr lang="ar-SA" sz="2000" b="0" dirty="0">
                <a:solidFill>
                  <a:schemeClr val="tx1">
                    <a:lumMod val="95000"/>
                    <a:lumOff val="5000"/>
                  </a:schemeClr>
                </a:solidFill>
                <a:cs typeface="B Zar" pitchFamily="2" charset="-78"/>
              </a:rPr>
              <a:t> هرسه رويكرد اصلي فوق براي ارزشگذاري دانش فني امكان پذير است اما توجه به نكته زير در مورد رويكرد بازار حائز اهميت است. </a:t>
            </a:r>
            <a:endParaRPr lang="fa-IR" sz="2000" b="0" dirty="0">
              <a:solidFill>
                <a:schemeClr val="tx1">
                  <a:lumMod val="95000"/>
                  <a:lumOff val="5000"/>
                </a:schemeClr>
              </a:solidFill>
              <a:cs typeface="B Zar" pitchFamily="2" charset="-78"/>
            </a:endParaRPr>
          </a:p>
          <a:p>
            <a:pPr algn="just" rtl="1"/>
            <a:r>
              <a:rPr lang="ar-SA" sz="2000" b="0" dirty="0" smtClean="0">
                <a:solidFill>
                  <a:schemeClr val="tx1">
                    <a:lumMod val="95000"/>
                    <a:lumOff val="5000"/>
                  </a:schemeClr>
                </a:solidFill>
                <a:cs typeface="B Zar" pitchFamily="2" charset="-78"/>
              </a:rPr>
              <a:t>در </a:t>
            </a:r>
            <a:r>
              <a:rPr lang="ar-SA" sz="2000" b="0" dirty="0">
                <a:solidFill>
                  <a:schemeClr val="tx1">
                    <a:lumMod val="95000"/>
                    <a:lumOff val="5000"/>
                  </a:schemeClr>
                </a:solidFill>
                <a:cs typeface="B Zar" pitchFamily="2" charset="-78"/>
              </a:rPr>
              <a:t>استفاده از رويكرد بازار، بايد توجه داشت كه ممكن است دانش فني مشابهي در بازار موجود بوده اما با قيمتهاي متفاوت ارائه شود، ارزش دريافت اطلاعات از يك دارنده دانش فني در آن است كه وي تركيب ترجيحي و عالي اطلاعات فني را برگزيده و عرضه كند و هنگامي كه اين اطلاعات به شيوه توصيه شده مورد استفاده قرار گيرد براي استفاده كننده آن حالت رقابتي مطلوبي را به وجود مي آورد. </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6943" y="1208314"/>
            <a:ext cx="7854696" cy="4447736"/>
          </a:xfrm>
        </p:spPr>
        <p:txBody>
          <a:bodyPr>
            <a:noAutofit/>
          </a:bodyPr>
          <a:lstStyle/>
          <a:p>
            <a:pPr algn="r" rtl="1"/>
            <a:r>
              <a:rPr lang="ar-SA" sz="2000" b="0" dirty="0">
                <a:solidFill>
                  <a:schemeClr val="tx1">
                    <a:lumMod val="95000"/>
                    <a:lumOff val="5000"/>
                  </a:schemeClr>
                </a:solidFill>
                <a:cs typeface="B Zar" pitchFamily="2" charset="-78"/>
              </a:rPr>
              <a:t>فاكتورهاي مهم در تعيين </a:t>
            </a:r>
            <a:r>
              <a:rPr lang="ar-SA" sz="2000" b="0" dirty="0" smtClean="0">
                <a:solidFill>
                  <a:schemeClr val="tx1">
                    <a:lumMod val="95000"/>
                    <a:lumOff val="5000"/>
                  </a:schemeClr>
                </a:solidFill>
                <a:cs typeface="B Zar" pitchFamily="2" charset="-78"/>
              </a:rPr>
              <a:t>ارزش</a:t>
            </a:r>
            <a:endParaRPr lang="fa-IR" sz="2000" b="0" dirty="0" smtClean="0">
              <a:solidFill>
                <a:schemeClr val="tx1">
                  <a:lumMod val="95000"/>
                  <a:lumOff val="5000"/>
                </a:schemeClr>
              </a:solidFill>
              <a:cs typeface="B Zar" pitchFamily="2" charset="-78"/>
            </a:endParaRPr>
          </a:p>
          <a:p>
            <a:pPr algn="r" rtl="1"/>
            <a:r>
              <a:rPr lang="ar-SA" sz="2000" b="0" dirty="0" smtClean="0">
                <a:solidFill>
                  <a:schemeClr val="tx1">
                    <a:lumMod val="95000"/>
                    <a:lumOff val="5000"/>
                  </a:schemeClr>
                </a:solidFill>
                <a:cs typeface="B Zar" pitchFamily="2" charset="-78"/>
              </a:rPr>
              <a:t> </a:t>
            </a: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اعتبار و حسن شهرت فروشنده يا صاحب دانش فني؛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هزينه صرفه جويي شده در نتيجه به كارگيري دانش فني؛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قيمت تمام شده محصول توليد شده به وسيله دانش فني جديد؛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وابستگي دانش فني به فروشنده يا مالك آن؛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 وجود مستندات كاربردي؛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6 - انحصاري بودن؛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7 - انعطاف پذير بودن؛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8 - قابليت توسعه؛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9 - كيفيت محصول خروجي؛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10 - ظرفيت توليد با به كارگيري دانش فني جديد؛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11 - مدت زمان مورد نياز جهت به كارگيري دانش فني جديد؛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12 - طول عمر دانش فني؛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13 - قابليت دانش فني در پاسخ به نيازهاي از قبل تعيين شده و يا پيش بيني نشده. </a:t>
            </a:r>
            <a:endParaRPr lang="en-US" sz="2000" b="0" dirty="0">
              <a:solidFill>
                <a:schemeClr val="tx1">
                  <a:lumMod val="95000"/>
                  <a:lumOff val="5000"/>
                </a:schemeClr>
              </a:solidFill>
              <a:cs typeface="B Zar" pitchFamily="2" charset="-78"/>
            </a:endParaRPr>
          </a:p>
          <a:p>
            <a:pPr algn="r" rtl="1"/>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Props>
              </a:ext>
              <a:ext uri="{28A0092B-C50C-407E-A947-70E740481C1C}">
                <a14:useLocalDpi xmlns:a14="http://schemas.microsoft.com/office/drawing/2010/main" val="0"/>
              </a:ext>
            </a:extLst>
          </a:blip>
          <a:stretch>
            <a:fillRect/>
          </a:stretch>
        </p:blipFill>
        <p:spPr>
          <a:xfrm>
            <a:off x="2819400" y="3309257"/>
            <a:ext cx="2466975" cy="1847850"/>
          </a:xfrm>
          <a:prstGeom prst="rect">
            <a:avLst/>
          </a:prstGeom>
          <a:noFill/>
          <a:ln>
            <a:noFill/>
          </a:ln>
        </p:spPr>
      </p:pic>
      <p:sp>
        <p:nvSpPr>
          <p:cNvPr id="3" name="Subtitle 2"/>
          <p:cNvSpPr>
            <a:spLocks noGrp="1"/>
          </p:cNvSpPr>
          <p:nvPr>
            <p:ph type="subTitle" idx="1"/>
          </p:nvPr>
        </p:nvSpPr>
        <p:spPr>
          <a:xfrm>
            <a:off x="2286000" y="457200"/>
            <a:ext cx="6102096" cy="5943600"/>
          </a:xfrm>
        </p:spPr>
        <p:txBody>
          <a:bodyPr>
            <a:noAutofit/>
          </a:bodyPr>
          <a:lstStyle/>
          <a:p>
            <a:pPr algn="r" rtl="1"/>
            <a:r>
              <a:rPr lang="ar-SA" sz="2000" b="0" dirty="0">
                <a:solidFill>
                  <a:schemeClr val="tx1">
                    <a:lumMod val="95000"/>
                    <a:lumOff val="5000"/>
                  </a:schemeClr>
                </a:solidFill>
                <a:cs typeface="B Zar" pitchFamily="2" charset="-78"/>
              </a:rPr>
              <a:t>3 - حق اختراع (</a:t>
            </a:r>
            <a:r>
              <a:rPr lang="en-US" sz="2000" b="0" dirty="0">
                <a:solidFill>
                  <a:schemeClr val="tx1">
                    <a:lumMod val="95000"/>
                    <a:lumOff val="5000"/>
                  </a:schemeClr>
                </a:solidFill>
                <a:cs typeface="B Zar" pitchFamily="2" charset="-78"/>
              </a:rPr>
              <a:t>PATENT</a:t>
            </a:r>
            <a:r>
              <a:rPr lang="ar-SA" sz="2000" b="0" dirty="0" smtClean="0">
                <a:solidFill>
                  <a:schemeClr val="tx1">
                    <a:lumMod val="95000"/>
                    <a:lumOff val="5000"/>
                  </a:schemeClr>
                </a:solidFill>
                <a:cs typeface="B Zar" pitchFamily="2" charset="-78"/>
              </a:rPr>
              <a:t>)</a:t>
            </a:r>
            <a:r>
              <a:rPr lang="fa-IR" sz="2000" b="0" dirty="0" smtClean="0">
                <a:solidFill>
                  <a:schemeClr val="tx1">
                    <a:lumMod val="95000"/>
                    <a:lumOff val="5000"/>
                  </a:schemeClr>
                </a:solidFill>
                <a:cs typeface="B Zar" pitchFamily="2" charset="-78"/>
              </a:rPr>
              <a:t>:</a:t>
            </a:r>
          </a:p>
          <a:p>
            <a:pPr algn="r" rtl="1"/>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حق انحصاري استفاده از يك اختراع است كه دولت به مخترع در مقابل افشاي اختراع براي مدتي معين اعطا مي كند. اين اختراع مي تواند طراحي، فرآيند و يا خلق يك محصول جديد باشد. اين حقوق عمدتاً ديگران را از ساختن، استفاده و فروش محصول، فن و يا روش اختراعي در قلمرو اختراع ثبت شده، باز مي دارد.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ارزش حق اختراع را باتوجه به اطلاعات موجود در زمان ارزشگـــذاري مي توان بااستفاده از هرسه رويكرد تعيين كرد. </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منبع ايده اوليه؛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مدت زمان صرف شده براي تبديل ايده به محصول؛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انحصاري بودن؛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مدت زمان اعتبار حق اختراع؛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 طول عمر اختراع با توجه به نياز بازار. </a:t>
            </a:r>
            <a:endParaRPr lang="en-US" sz="2000" b="0" dirty="0">
              <a:solidFill>
                <a:schemeClr val="tx1">
                  <a:lumMod val="95000"/>
                  <a:lumOff val="5000"/>
                </a:schemeClr>
              </a:solidFill>
              <a:cs typeface="B Zar" pitchFamily="2" charset="-78"/>
            </a:endParaRPr>
          </a:p>
          <a:p>
            <a:pPr algn="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35846"/>
            <a:ext cx="6705600" cy="5940088"/>
          </a:xfrm>
          <a:prstGeom prst="rect">
            <a:avLst/>
          </a:prstGeom>
        </p:spPr>
        <p:txBody>
          <a:bodyPr wrap="square">
            <a:spAutoFit/>
          </a:bodyPr>
          <a:lstStyle/>
          <a:p>
            <a:pPr algn="r" rtl="1"/>
            <a:r>
              <a:rPr lang="ar-SA" sz="2000" dirty="0">
                <a:cs typeface="B Zar" pitchFamily="2" charset="-78"/>
              </a:rPr>
              <a:t>4 - علائم تجاري</a:t>
            </a:r>
            <a:endParaRPr lang="en-US" sz="2000" dirty="0">
              <a:cs typeface="B Zar" pitchFamily="2" charset="-78"/>
            </a:endParaRPr>
          </a:p>
          <a:p>
            <a:pPr algn="r" rtl="1"/>
            <a:r>
              <a:rPr lang="ar-SA" sz="2000" dirty="0">
                <a:cs typeface="B Zar" pitchFamily="2" charset="-78"/>
              </a:rPr>
              <a:t> علامت تجاري عبارت است از هر قسم علامتي اعم از نقش، تصوير، رقم، حرف، مهر، لفاف و غير آن كه براي امتياز و تشخيص محصول تجاري اختيار مي شود. </a:t>
            </a:r>
            <a:br>
              <a:rPr lang="ar-SA" sz="2000" dirty="0">
                <a:cs typeface="B Zar" pitchFamily="2" charset="-78"/>
              </a:rPr>
            </a:br>
            <a:r>
              <a:rPr lang="ar-SA" sz="2000" dirty="0">
                <a:cs typeface="B Zar" pitchFamily="2" charset="-78"/>
              </a:rPr>
              <a:t/>
            </a:r>
            <a:br>
              <a:rPr lang="ar-SA" sz="2000" dirty="0">
                <a:cs typeface="B Zar" pitchFamily="2" charset="-78"/>
              </a:rPr>
            </a:br>
            <a:r>
              <a:rPr lang="ar-SA" sz="2000" dirty="0">
                <a:cs typeface="B Zar" pitchFamily="2" charset="-78"/>
              </a:rPr>
              <a:t>روش ارزشگذاري</a:t>
            </a:r>
            <a:endParaRPr lang="en-US" sz="2000" dirty="0">
              <a:cs typeface="B Zar" pitchFamily="2" charset="-78"/>
            </a:endParaRPr>
          </a:p>
          <a:p>
            <a:pPr algn="r" rtl="1"/>
            <a:r>
              <a:rPr lang="ar-SA" sz="2000" dirty="0">
                <a:cs typeface="B Zar" pitchFamily="2" charset="-78"/>
              </a:rPr>
              <a:t> در مورد اين نوع آورده بهتر است از رويكرد درآمدي استفاده كرد و باتوجه به ارزشي كه اين نوع آورده براي كسب و كار ايجاد مي كند، قيمت آن را تعيين كرد. </a:t>
            </a:r>
            <a:br>
              <a:rPr lang="ar-SA" sz="2000" dirty="0">
                <a:cs typeface="B Zar" pitchFamily="2" charset="-78"/>
              </a:rPr>
            </a:br>
            <a:r>
              <a:rPr lang="ar-SA" sz="2000" dirty="0">
                <a:cs typeface="B Zar" pitchFamily="2" charset="-78"/>
              </a:rPr>
              <a:t/>
            </a:r>
            <a:br>
              <a:rPr lang="ar-SA" sz="2000" dirty="0">
                <a:cs typeface="B Zar" pitchFamily="2" charset="-78"/>
              </a:rPr>
            </a:br>
            <a:r>
              <a:rPr lang="ar-SA" sz="2000" dirty="0">
                <a:cs typeface="B Zar" pitchFamily="2" charset="-78"/>
              </a:rPr>
              <a:t>فاكتورهاي مهم در تعيين ارزش </a:t>
            </a:r>
            <a:br>
              <a:rPr lang="ar-SA" sz="2000" dirty="0">
                <a:cs typeface="B Zar" pitchFamily="2" charset="-78"/>
              </a:rPr>
            </a:br>
            <a:r>
              <a:rPr lang="ar-SA" sz="2000" dirty="0">
                <a:cs typeface="B Zar" pitchFamily="2" charset="-78"/>
              </a:rPr>
              <a:t>1 - حسن سابقه؛ </a:t>
            </a:r>
            <a:br>
              <a:rPr lang="ar-SA" sz="2000" dirty="0">
                <a:cs typeface="B Zar" pitchFamily="2" charset="-78"/>
              </a:rPr>
            </a:br>
            <a:r>
              <a:rPr lang="ar-SA" sz="2000" dirty="0">
                <a:cs typeface="B Zar" pitchFamily="2" charset="-78"/>
              </a:rPr>
              <a:t>2 - شهرت فعلي آن در بازار؛ </a:t>
            </a:r>
            <a:br>
              <a:rPr lang="ar-SA" sz="2000" dirty="0">
                <a:cs typeface="B Zar" pitchFamily="2" charset="-78"/>
              </a:rPr>
            </a:br>
            <a:r>
              <a:rPr lang="ar-SA" sz="2000" dirty="0">
                <a:cs typeface="B Zar" pitchFamily="2" charset="-78"/>
              </a:rPr>
              <a:t>3 - قابل استفاده بودن در زمان آينده (منظور عدم به كارگيري عناصري كه مشمول زمان هستند مثلاً به كارگيري كلمه ديجيتال در شعار يك شركت يا استفاده از شكل پردازنده امروزي در آرم يك شركت). </a:t>
            </a:r>
            <a:endParaRPr lang="en-US" sz="2000" dirty="0">
              <a:cs typeface="B Zar" pitchFamily="2" charset="-78"/>
            </a:endParaRPr>
          </a:p>
          <a:p>
            <a:pPr algn="r" rtl="1"/>
            <a:r>
              <a:rPr lang="ar-SA" sz="2000" dirty="0">
                <a:cs typeface="B Zar" pitchFamily="2" charset="-78"/>
              </a:rPr>
              <a:t/>
            </a:r>
            <a:br>
              <a:rPr lang="ar-SA" sz="2000" dirty="0">
                <a:cs typeface="B Zar" pitchFamily="2" charset="-78"/>
              </a:rPr>
            </a:br>
            <a:r>
              <a:rPr lang="ar-SA" sz="2000" dirty="0">
                <a:cs typeface="B Zar" pitchFamily="2" charset="-78"/>
              </a:rPr>
              <a:t>5 - حق امتياز</a:t>
            </a:r>
            <a:endParaRPr lang="en-US" sz="2000" dirty="0">
              <a:cs typeface="B Zar" pitchFamily="2" charset="-78"/>
            </a:endParaRPr>
          </a:p>
          <a:p>
            <a:pPr algn="r" rtl="1"/>
            <a:r>
              <a:rPr lang="ar-SA" sz="2000" dirty="0">
                <a:cs typeface="B Zar" pitchFamily="2" charset="-78"/>
              </a:rPr>
              <a:t> حق بهره برداري از يك دارايي و خصوصاً منابع طبيعي متعلق به يك شخص حقيقي يا حقوقي را حق امتياز مي نامند. </a:t>
            </a:r>
            <a:br>
              <a:rPr lang="ar-SA" sz="2000" dirty="0">
                <a:cs typeface="B Zar" pitchFamily="2" charset="-78"/>
              </a:rPr>
            </a:br>
            <a:endParaRPr lang="en-US" sz="2000" dirty="0">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2400"/>
            <a:ext cx="7543800" cy="6248400"/>
          </a:xfrm>
        </p:spPr>
        <p:txBody>
          <a:bodyPr>
            <a:noAutofit/>
          </a:bodyPr>
          <a:lstStyle/>
          <a:p>
            <a:pPr algn="r" rtl="1"/>
            <a:r>
              <a:rPr lang="ar-SA" sz="2000" dirty="0">
                <a:solidFill>
                  <a:schemeClr val="tx1">
                    <a:lumMod val="95000"/>
                    <a:lumOff val="5000"/>
                  </a:schemeClr>
                </a:solidFill>
                <a:cs typeface="B Zar" pitchFamily="2" charset="-78"/>
              </a:rPr>
              <a:t>روش ارزشگذاري</a:t>
            </a:r>
            <a:endParaRPr lang="en-US" sz="200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در ارزشگذاري اين نوع دارايي، مي توان از هرسه رويكرد باتوجه به مقتضيات، استفاده كرد.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 </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1 - انحصاري بودن؛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دوره حيات؛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ميزان درآمدزايي.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t>
            </a:r>
            <a:br>
              <a:rPr lang="ar-SA" sz="2000" b="0" dirty="0">
                <a:solidFill>
                  <a:schemeClr val="tx1">
                    <a:lumMod val="95000"/>
                    <a:lumOff val="5000"/>
                  </a:schemeClr>
                </a:solidFill>
                <a:cs typeface="B Zar" pitchFamily="2" charset="-78"/>
              </a:rPr>
            </a:br>
            <a:r>
              <a:rPr lang="ar-SA" sz="2000" dirty="0">
                <a:solidFill>
                  <a:schemeClr val="tx1">
                    <a:lumMod val="95000"/>
                    <a:lumOff val="5000"/>
                  </a:schemeClr>
                </a:solidFill>
                <a:cs typeface="B Zar" pitchFamily="2" charset="-78"/>
              </a:rPr>
              <a:t>6 - رمز و راز تجاري</a:t>
            </a:r>
            <a:endParaRPr lang="en-US" sz="200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رموز و فرمول هايي هستند كه موجب موفقيت و خلق مزيتهاي رقابتي براي يك كسب و كار مي گردند. لازم به ذکر است این نوع مالکیت معنوی هیچ ارتباطی با دانش فنی ندارد.</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در مورد اين نوع آورده بهتر است از رويكرد درآمدي استفاده كرد و باتوجه به ارزشي كه اين نوع آورده براي كسب و كار ايجاد مي كند، قيمت آن را تعيين كرد.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dirty="0">
                <a:solidFill>
                  <a:schemeClr val="tx1">
                    <a:lumMod val="95000"/>
                    <a:lumOff val="5000"/>
                  </a:schemeClr>
                </a:solidFill>
                <a:cs typeface="B Zar" pitchFamily="2" charset="-78"/>
              </a:rPr>
              <a:t>فاكتورهاي مهم در تعيين </a:t>
            </a:r>
            <a:r>
              <a:rPr lang="ar-SA" sz="2000" dirty="0" smtClean="0">
                <a:solidFill>
                  <a:schemeClr val="tx1">
                    <a:lumMod val="95000"/>
                    <a:lumOff val="5000"/>
                  </a:schemeClr>
                </a:solidFill>
                <a:cs typeface="B Zar" pitchFamily="2" charset="-78"/>
              </a:rPr>
              <a:t>ارزش</a:t>
            </a:r>
            <a:endParaRPr lang="en-US" sz="200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1 - عمر مفيد باتوجه به خواسته هاي بازار؛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قابليت جايگزيني؛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انعطاف پذيري. </a:t>
            </a:r>
            <a:endParaRPr lang="en-US" sz="2000" b="0" dirty="0">
              <a:solidFill>
                <a:schemeClr val="tx1">
                  <a:lumMod val="95000"/>
                  <a:lumOff val="5000"/>
                </a:schemeClr>
              </a:solidFill>
              <a:cs typeface="B Zar" pitchFamily="2" charset="-78"/>
            </a:endParaRPr>
          </a:p>
          <a:p>
            <a:pPr algn="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3657600"/>
            <a:ext cx="5715000" cy="3200400"/>
          </a:xfrm>
          <a:prstGeom prst="rect">
            <a:avLst/>
          </a:prstGeom>
        </p:spPr>
      </p:pic>
      <p:sp>
        <p:nvSpPr>
          <p:cNvPr id="3" name="Subtitle 2"/>
          <p:cNvSpPr>
            <a:spLocks noGrp="1"/>
          </p:cNvSpPr>
          <p:nvPr>
            <p:ph type="subTitle" idx="1"/>
          </p:nvPr>
        </p:nvSpPr>
        <p:spPr>
          <a:xfrm>
            <a:off x="2286000" y="609600"/>
            <a:ext cx="6629400" cy="5765322"/>
          </a:xfrm>
        </p:spPr>
        <p:txBody>
          <a:bodyPr>
            <a:noAutofit/>
          </a:bodyPr>
          <a:lstStyle/>
          <a:p>
            <a:pPr algn="r" rtl="1"/>
            <a:r>
              <a:rPr lang="ar-SA" sz="2000" b="0" dirty="0">
                <a:solidFill>
                  <a:schemeClr val="tx1">
                    <a:lumMod val="95000"/>
                    <a:lumOff val="5000"/>
                  </a:schemeClr>
                </a:solidFill>
                <a:cs typeface="B Zar" pitchFamily="2" charset="-78"/>
              </a:rPr>
              <a:t>7 - دامنه اينترنتي (</a:t>
            </a:r>
            <a:r>
              <a:rPr lang="en-US" sz="2000" b="0" dirty="0">
                <a:solidFill>
                  <a:schemeClr val="tx1">
                    <a:lumMod val="95000"/>
                    <a:lumOff val="5000"/>
                  </a:schemeClr>
                </a:solidFill>
                <a:cs typeface="B Zar" pitchFamily="2" charset="-78"/>
              </a:rPr>
              <a:t>DOMAIN</a:t>
            </a:r>
            <a:r>
              <a:rPr lang="ar-SA" sz="2000" b="0" dirty="0">
                <a:solidFill>
                  <a:schemeClr val="tx1">
                    <a:lumMod val="95000"/>
                    <a:lumOff val="5000"/>
                  </a:schemeClr>
                </a:solidFill>
                <a:cs typeface="B Zar" pitchFamily="2" charset="-78"/>
              </a:rPr>
              <a:t>) </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نامي است كه به منظور شناسايي يك كسب و كار در فضايي اينترنتي ثبت مي گردد.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استفاده از رويكرد بازار و درآمدي براي ارزشگذاري اين نوع آورده پيشنهاد مي گردد.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تعداد بازديدكننده؛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ميزان اعتبار و شهرت دامنه؛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نزديكي نام ثبت شده با نوع كسب وكار؛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نوع پسوند دامنه؛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 عمر مفيد. </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990600"/>
            <a:ext cx="6172200" cy="5384322"/>
          </a:xfrm>
        </p:spPr>
        <p:txBody>
          <a:bodyPr>
            <a:noAutofit/>
          </a:bodyPr>
          <a:lstStyle/>
          <a:p>
            <a:pPr algn="r" rtl="1"/>
            <a:r>
              <a:rPr lang="ar-SA" sz="2000" dirty="0">
                <a:solidFill>
                  <a:schemeClr val="tx1">
                    <a:lumMod val="95000"/>
                    <a:lumOff val="5000"/>
                  </a:schemeClr>
                </a:solidFill>
                <a:cs typeface="B Zar" pitchFamily="2" charset="-78"/>
              </a:rPr>
              <a:t>8 - سرقفلي </a:t>
            </a:r>
            <a:endParaRPr lang="en-US" sz="200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سرقفلي عبــــــارت است از مابه التفاوت ارزش منصفانه بازاري و مبلغي كه خريدار حاضر است براي خريد آن دارايي پرداخت كند، سرقفلي معمولاً به دلايل گوناگوني از قبيل موقعيت مكاني، تعلق خاطر مشتريان و … به دست مي آيد.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dirty="0">
                <a:solidFill>
                  <a:schemeClr val="tx1">
                    <a:lumMod val="95000"/>
                    <a:lumOff val="5000"/>
                  </a:schemeClr>
                </a:solidFill>
                <a:cs typeface="B Zar" pitchFamily="2" charset="-78"/>
              </a:rPr>
              <a:t>روش ارزشگذاري</a:t>
            </a:r>
            <a:endParaRPr lang="en-US" sz="200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استفاده از رويكرد بازار و درآمدي براي ارزشگذاري اين نوع آورده پيشنهاد مي گردد.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موقعيت مكاني؛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سهولت دسترسي؛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مراجعه كنندگان و تعلق خاطر آنها؛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دوره حيات. </a:t>
            </a:r>
            <a:endParaRPr lang="en-US" sz="2000" b="0" dirty="0">
              <a:solidFill>
                <a:schemeClr val="tx1">
                  <a:lumMod val="95000"/>
                  <a:lumOff val="5000"/>
                </a:schemeClr>
              </a:solidFill>
              <a:cs typeface="B Zar" pitchFamily="2" charset="-78"/>
            </a:endParaRPr>
          </a:p>
          <a:p>
            <a:pPr algn="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5999" y="152400"/>
            <a:ext cx="6672943" cy="6629400"/>
          </a:xfrm>
        </p:spPr>
        <p:txBody>
          <a:bodyPr>
            <a:noAutofit/>
          </a:bodyPr>
          <a:lstStyle/>
          <a:p>
            <a:pPr algn="r" rtl="1"/>
            <a:r>
              <a:rPr lang="ar-SA" sz="2000" dirty="0">
                <a:solidFill>
                  <a:schemeClr val="tx1">
                    <a:lumMod val="95000"/>
                    <a:lumOff val="5000"/>
                  </a:schemeClr>
                </a:solidFill>
                <a:cs typeface="B Zar" pitchFamily="2" charset="-78"/>
              </a:rPr>
              <a:t>9 – بانک اطلاعاتی و ليست مشتريان</a:t>
            </a:r>
            <a:endParaRPr lang="en-US" sz="200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شامل اطلاعاتي از مشتريان مانند نام آنها، حجم خريد، علايق آنها و آدرس... و مواردي از اين قبيل است. </a:t>
            </a:r>
            <a:br>
              <a:rPr lang="ar-SA" sz="2000" b="0" dirty="0">
                <a:solidFill>
                  <a:schemeClr val="tx1">
                    <a:lumMod val="95000"/>
                    <a:lumOff val="5000"/>
                  </a:schemeClr>
                </a:solidFill>
                <a:cs typeface="B Zar" pitchFamily="2" charset="-78"/>
              </a:rPr>
            </a:br>
            <a:r>
              <a:rPr lang="ar-SA" sz="2000" dirty="0">
                <a:solidFill>
                  <a:schemeClr val="tx1">
                    <a:lumMod val="95000"/>
                    <a:lumOff val="5000"/>
                  </a:schemeClr>
                </a:solidFill>
                <a:cs typeface="B Zar" pitchFamily="2" charset="-78"/>
              </a:rPr>
              <a:t>روش ارزشگذاري</a:t>
            </a:r>
            <a:endParaRPr lang="en-US" sz="200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استفاده از رويكرد درآمدي براي ارزشگذاري اين نـوع آورده پيشنهـاد مــي گردد</a:t>
            </a:r>
            <a:r>
              <a:rPr lang="ar-SA" sz="2000" b="0" dirty="0" smtClean="0">
                <a:solidFill>
                  <a:schemeClr val="tx1">
                    <a:lumMod val="95000"/>
                    <a:lumOff val="5000"/>
                  </a:schemeClr>
                </a:solidFill>
                <a:cs typeface="B Zar" pitchFamily="2" charset="-78"/>
              </a:rPr>
              <a:t>.</a:t>
            </a: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صحت اطلاعات؛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اطلاعات موجود در آن مانند نام، سوابق خريد و آدرس؛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تعداد مشتريان؛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بزرگي مشتريان از نظر حجم خريد و اعتبار مالي و حسن شهرت؛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 پتانسيل موجود جهت عقد قرارداد فروش</a:t>
            </a:r>
            <a:r>
              <a:rPr lang="ar-SA" sz="2000" b="0" dirty="0" smtClean="0">
                <a:solidFill>
                  <a:schemeClr val="tx1">
                    <a:lumMod val="95000"/>
                    <a:lumOff val="5000"/>
                  </a:schemeClr>
                </a:solidFill>
                <a:cs typeface="B Zar" pitchFamily="2" charset="-78"/>
              </a:rPr>
              <a:t>.</a:t>
            </a: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dirty="0">
                <a:solidFill>
                  <a:schemeClr val="tx1">
                    <a:lumMod val="95000"/>
                    <a:lumOff val="5000"/>
                  </a:schemeClr>
                </a:solidFill>
                <a:cs typeface="B Zar" pitchFamily="2" charset="-78"/>
              </a:rPr>
              <a:t>10 - حق فعاليت و پخش </a:t>
            </a: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به حقوقي خاص و محدود از نظر اعطا، در مورد انجام اموري از قبيل فروش و پخش در حيطه اي معين، اطلاق مي گردد.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استفاده از رويكرد درآمدي براي ارزشگذاري اين نوع آورده پيشنهاد مي گردد.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محدوده فعاليت؛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عمر مفيد آن از نظر ارزش زايي در آينده؛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انحصاري بودن.</a:t>
            </a:r>
            <a:endParaRPr lang="en-US" sz="2000" b="0" dirty="0">
              <a:solidFill>
                <a:schemeClr val="tx1">
                  <a:lumMod val="95000"/>
                  <a:lumOff val="5000"/>
                </a:schemeClr>
              </a:solidFill>
              <a:cs typeface="B Zar" pitchFamily="2" charset="-78"/>
            </a:endParaRPr>
          </a:p>
          <a:p>
            <a:pPr algn="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457200"/>
            <a:ext cx="6324600" cy="5917722"/>
          </a:xfrm>
        </p:spPr>
        <p:txBody>
          <a:bodyPr>
            <a:noAutofit/>
          </a:bodyPr>
          <a:lstStyle/>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11 - سفارشات مشتريان و توليد انجام نشده: قراردادهاي فروش و سفارش قطعي در فرآيند ارزشگذاري خود داراي ارزشي معين هستند كه پس از ارزشگذاري، قسمتي از سود محقق را مي توان به عنوان طلب آورنده آن منظور كرد.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براي ارزشگذاري اين نوع داراييهـا مي توان از دو رويكرد درآمدي و هزينه اي استفاده كرد.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نوع و شرايط سفارشات؛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هزينه انجام شده جهت عقد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مبلغ ذكرشده در قرارداد به عنوان ارزش آن؛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سود ناشي از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 هزينه هاي ناشي از توليد؛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6 - قطعي و يا مشروط بودن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7 - طول عمر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8 - امكان عقد مجدد؛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9 - امكان عقد قرارداد مشابه. </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457200"/>
            <a:ext cx="6477000" cy="5917722"/>
          </a:xfrm>
        </p:spPr>
        <p:txBody>
          <a:bodyPr>
            <a:noAutofit/>
          </a:bodyPr>
          <a:lstStyle/>
          <a:p>
            <a:pPr algn="r" rtl="1"/>
            <a:r>
              <a:rPr lang="ar-SA" sz="2000" b="0" dirty="0">
                <a:solidFill>
                  <a:schemeClr val="tx1">
                    <a:lumMod val="95000"/>
                    <a:lumOff val="5000"/>
                  </a:schemeClr>
                </a:solidFill>
                <a:cs typeface="B Zar" pitchFamily="2" charset="-78"/>
              </a:rPr>
              <a:t>12 – قراردادها</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انتقال قراردادها باتوجه به ماهيت و موضوع آنها مي تواند ارزشي خاص براي طرفين سرمايه گذاري ايجاد كند، لذا تعيين ارزش اين نوع قراردادها از اهميت بسزايي برخوردار است و مي توان درصدي از سود و يا مبلغ قرارداد را به عنوان ارزش انتقال لحاظ كرد. در حال حاضر 5 الي 15 درصد از مبلغ قرارداد در فعاليتهاي عمراني به عنوان ارزش در انتقال قرارداد لحاظ مي شود.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براي ارزشگذاري اين نوع دارايي ها مي توان از رويكرد هزينه اي و درآمدي استفاده كرد.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نوع و شرايط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مبلغ ذكرشده در قرارداد به عنوان ارزش آن؛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تعهدات يا بدهي هاي ناشي از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سود ناشي از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 قطعي و يا مشروط بودن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6 - طول عمر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7 - امكان تجديد قرارداد؛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8 - امكان عقد قرارداد مشابه. </a:t>
            </a:r>
            <a:endParaRPr lang="en-US" sz="2000" b="0" dirty="0">
              <a:solidFill>
                <a:schemeClr val="tx1">
                  <a:lumMod val="95000"/>
                  <a:lumOff val="5000"/>
                </a:schemeClr>
              </a:solidFill>
              <a:cs typeface="B Zar" pitchFamily="2" charset="-78"/>
            </a:endParaRPr>
          </a:p>
          <a:p>
            <a:pPr algn="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2136339"/>
            <a:ext cx="6781800" cy="2554545"/>
          </a:xfrm>
          <a:prstGeom prst="rect">
            <a:avLst/>
          </a:prstGeom>
        </p:spPr>
        <p:txBody>
          <a:bodyPr wrap="square">
            <a:spAutoFit/>
          </a:bodyPr>
          <a:lstStyle/>
          <a:p>
            <a:pPr algn="just" rtl="1"/>
            <a:r>
              <a:rPr lang="ar-SA" sz="2000" b="1" dirty="0">
                <a:cs typeface="B Zar" pitchFamily="2" charset="-78"/>
              </a:rPr>
              <a:t>به طور كلي مي توان دارائي هاي معنوي را در سه گروه عمده طبقه بندي كرد كه عبارتند از: </a:t>
            </a:r>
            <a:endParaRPr lang="en-US" sz="2000" b="1" dirty="0">
              <a:cs typeface="B Zar" pitchFamily="2" charset="-78"/>
            </a:endParaRPr>
          </a:p>
          <a:p>
            <a:pPr lvl="0" algn="just" rtl="1"/>
            <a:r>
              <a:rPr lang="fa-IR" sz="2000" dirty="0" smtClean="0">
                <a:cs typeface="B Zar" pitchFamily="2" charset="-78"/>
              </a:rPr>
              <a:t>1-</a:t>
            </a:r>
            <a:r>
              <a:rPr lang="ar-SA" sz="2000" dirty="0" smtClean="0">
                <a:cs typeface="B Zar" pitchFamily="2" charset="-78"/>
              </a:rPr>
              <a:t>دانش </a:t>
            </a:r>
            <a:r>
              <a:rPr lang="ar-SA" sz="2000" dirty="0">
                <a:cs typeface="B Zar" pitchFamily="2" charset="-78"/>
              </a:rPr>
              <a:t>فني</a:t>
            </a:r>
            <a:endParaRPr lang="en-US" sz="2000" dirty="0">
              <a:cs typeface="B Zar" pitchFamily="2" charset="-78"/>
            </a:endParaRPr>
          </a:p>
          <a:p>
            <a:pPr lvl="0" algn="just" rtl="1"/>
            <a:r>
              <a:rPr lang="fa-IR" sz="2000" dirty="0" smtClean="0">
                <a:cs typeface="B Zar" pitchFamily="2" charset="-78"/>
              </a:rPr>
              <a:t>2-</a:t>
            </a:r>
            <a:r>
              <a:rPr lang="ar-SA" sz="2000" dirty="0" smtClean="0">
                <a:cs typeface="B Zar" pitchFamily="2" charset="-78"/>
              </a:rPr>
              <a:t> </a:t>
            </a:r>
            <a:r>
              <a:rPr lang="ar-SA" sz="2000" dirty="0">
                <a:cs typeface="B Zar" pitchFamily="2" charset="-78"/>
              </a:rPr>
              <a:t>اطلاعات اختصاصي و بانك اطلاعاتي تجاري </a:t>
            </a:r>
            <a:endParaRPr lang="en-US" sz="2000" dirty="0">
              <a:cs typeface="B Zar" pitchFamily="2" charset="-78"/>
            </a:endParaRPr>
          </a:p>
          <a:p>
            <a:pPr lvl="0" algn="just" rtl="1"/>
            <a:r>
              <a:rPr lang="fa-IR" sz="2000" dirty="0" smtClean="0">
                <a:cs typeface="B Zar" pitchFamily="2" charset="-78"/>
              </a:rPr>
              <a:t>3-</a:t>
            </a:r>
            <a:r>
              <a:rPr lang="ar-SA" sz="2000" dirty="0" smtClean="0">
                <a:cs typeface="B Zar" pitchFamily="2" charset="-78"/>
              </a:rPr>
              <a:t>شيوه </a:t>
            </a:r>
            <a:r>
              <a:rPr lang="ar-SA" sz="2000" dirty="0">
                <a:cs typeface="B Zar" pitchFamily="2" charset="-78"/>
              </a:rPr>
              <a:t>ها، ايده ها ويا طرح هاي اصلي و جديد </a:t>
            </a:r>
            <a:endParaRPr lang="fa-IR" sz="2000" dirty="0" smtClean="0">
              <a:cs typeface="B Zar" pitchFamily="2" charset="-78"/>
            </a:endParaRPr>
          </a:p>
          <a:p>
            <a:pPr lvl="0" algn="just" rtl="1"/>
            <a:endParaRPr lang="en-US" sz="2000" dirty="0">
              <a:cs typeface="B Zar" pitchFamily="2" charset="-78"/>
            </a:endParaRPr>
          </a:p>
          <a:p>
            <a:pPr algn="just" rtl="1"/>
            <a:r>
              <a:rPr lang="ar-SA" sz="2000" dirty="0">
                <a:cs typeface="B Zar" pitchFamily="2" charset="-78"/>
              </a:rPr>
              <a:t>برداشت كلي از دارائي هاي معنوي مي تواند كليه دارائي هايي غيرمشهودي را شامل شود كه يك كسب و كار را از رقبايش متمايز مي سازد</a:t>
            </a:r>
            <a:r>
              <a:rPr lang="ar-SA" sz="2000" dirty="0" smtClean="0">
                <a:cs typeface="B Zar" pitchFamily="2" charset="-78"/>
              </a:rPr>
              <a:t>.</a:t>
            </a:r>
            <a:endParaRPr lang="fa-IR" sz="2000" dirty="0" smtClean="0">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457200"/>
            <a:ext cx="6553200" cy="5917722"/>
          </a:xfrm>
        </p:spPr>
        <p:txBody>
          <a:bodyPr>
            <a:noAutofit/>
          </a:bodyPr>
          <a:lstStyle/>
          <a:p>
            <a:pPr algn="r" rtl="1"/>
            <a:r>
              <a:rPr lang="ar-SA" sz="2000" b="0" dirty="0">
                <a:solidFill>
                  <a:schemeClr val="tx1">
                    <a:lumMod val="95000"/>
                    <a:lumOff val="5000"/>
                  </a:schemeClr>
                </a:solidFill>
                <a:cs typeface="B Zar" pitchFamily="2" charset="-78"/>
              </a:rPr>
              <a:t>13 - روابط غيرمعاهده اي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منظور ارتباطات و روابط فردي و يا حقوقي سرمايه گذار يا مجموعه كسب و كار با محيط خارجي است كه خود مي تواند باعث ايجاد ارزش براي آن كسب و كار گردد و درواقع هيچگاه ثبت و نگهداري نمي شود.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براي ارزشگذاري اين نوع داراييها مي توان از دو رويكرد هزينه اي و درآمدي استفاده كرد.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ميزان اهميت روابط با توجه به كسب و كار؛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نوع رابطه؛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وابستگي آن به كسب و كار و يا شخصي معين؛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مدت زمان اعتبار معاهده </a:t>
            </a:r>
            <a:endParaRPr lang="en-US" sz="2000" b="0" dirty="0">
              <a:solidFill>
                <a:schemeClr val="tx1">
                  <a:lumMod val="95000"/>
                  <a:lumOff val="5000"/>
                </a:schemeClr>
              </a:solidFill>
              <a:cs typeface="B Zar" pitchFamily="2" charset="-78"/>
            </a:endParaRPr>
          </a:p>
          <a:p>
            <a:pPr algn="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3750472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609600"/>
            <a:ext cx="6553200" cy="5765322"/>
          </a:xfrm>
        </p:spPr>
        <p:txBody>
          <a:bodyPr>
            <a:noAutofit/>
          </a:bodyPr>
          <a:lstStyle/>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14 - نيروي انساني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قراردادهاي نيروي انساني متخصص، داراي ارزشي ويژه است كه مي توان با توجه به فاكتورهاي معرفي زير ارزش قابل قبولي را معين كرد.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a:t>
            </a:r>
            <a:endParaRPr lang="en-US" sz="2000" b="0" dirty="0">
              <a:solidFill>
                <a:schemeClr val="tx1">
                  <a:lumMod val="95000"/>
                  <a:lumOff val="5000"/>
                </a:schemeClr>
              </a:solidFill>
              <a:cs typeface="B Zar" pitchFamily="2" charset="-78"/>
            </a:endParaRPr>
          </a:p>
          <a:p>
            <a:pPr algn="r"/>
            <a:r>
              <a:rPr lang="ar-SA" sz="2000" b="0" dirty="0">
                <a:solidFill>
                  <a:schemeClr val="tx1">
                    <a:lumMod val="95000"/>
                    <a:lumOff val="5000"/>
                  </a:schemeClr>
                </a:solidFill>
                <a:cs typeface="B Zar" pitchFamily="2" charset="-78"/>
              </a:rPr>
              <a:t> براي ارزشگذاري اين نوع داراييها مي توان از هر سه رويكرد استفاده كرد.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تخصص و دانش كاركنان؛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قابليت جايگزيني افراد؛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مدت قراردادها؛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نوع و مفاد قراردادهاي منعقدشده و امكان تجديد قرارداد. </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23346990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533400"/>
            <a:ext cx="6172200" cy="5841522"/>
          </a:xfrm>
        </p:spPr>
        <p:txBody>
          <a:bodyPr>
            <a:noAutofit/>
          </a:bodyPr>
          <a:lstStyle/>
          <a:p>
            <a:pPr algn="r" rtl="1"/>
            <a:r>
              <a:rPr lang="ar-SA" sz="2000" b="0" dirty="0">
                <a:solidFill>
                  <a:schemeClr val="tx1">
                    <a:lumMod val="95000"/>
                    <a:lumOff val="5000"/>
                  </a:schemeClr>
                </a:solidFill>
                <a:cs typeface="B Zar" pitchFamily="2" charset="-78"/>
              </a:rPr>
              <a:t>15 - نرم افزار</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الگوريتم هدفمند با مراحلي از قبل تعريف شده كه جهت انجام يك فرآيند خاص به صورت مكانيزه طراحي و پياده سازي مي شود. در اينجا منظور نرم افزارهاي كامپيوتري هستند كه مختص موضوع مورد سرمايه گذاري طراحي و پياده سازي گشته اند.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dirty="0">
                <a:solidFill>
                  <a:schemeClr val="tx1">
                    <a:lumMod val="95000"/>
                    <a:lumOff val="5000"/>
                  </a:schemeClr>
                </a:solidFill>
                <a:cs typeface="B Zar" pitchFamily="2" charset="-78"/>
              </a:rPr>
              <a:t>روش ارزشگذاري</a:t>
            </a:r>
            <a:endParaRPr lang="en-US" sz="2000" dirty="0">
              <a:solidFill>
                <a:schemeClr val="tx1">
                  <a:lumMod val="95000"/>
                  <a:lumOff val="5000"/>
                </a:schemeClr>
              </a:solidFill>
              <a:cs typeface="B Zar" pitchFamily="2" charset="-78"/>
            </a:endParaRPr>
          </a:p>
          <a:p>
            <a:pPr algn="r"/>
            <a:r>
              <a:rPr lang="ar-SA" sz="2000" b="0" dirty="0">
                <a:solidFill>
                  <a:schemeClr val="tx1">
                    <a:lumMod val="95000"/>
                    <a:lumOff val="5000"/>
                  </a:schemeClr>
                </a:solidFill>
                <a:cs typeface="B Zar" pitchFamily="2" charset="-78"/>
              </a:rPr>
              <a:t>براي ارزشگذاري اين نوع </a:t>
            </a:r>
            <a:r>
              <a:rPr lang="ar-SA" sz="2000" b="0" dirty="0" smtClean="0">
                <a:solidFill>
                  <a:schemeClr val="tx1">
                    <a:lumMod val="95000"/>
                    <a:lumOff val="5000"/>
                  </a:schemeClr>
                </a:solidFill>
                <a:cs typeface="B Zar" pitchFamily="2" charset="-78"/>
              </a:rPr>
              <a:t>دارايي </a:t>
            </a:r>
            <a:r>
              <a:rPr lang="ar-SA" sz="2000" b="0" dirty="0">
                <a:solidFill>
                  <a:schemeClr val="tx1">
                    <a:lumMod val="95000"/>
                    <a:lumOff val="5000"/>
                  </a:schemeClr>
                </a:solidFill>
                <a:cs typeface="B Zar" pitchFamily="2" charset="-78"/>
              </a:rPr>
              <a:t>ها استفاده از رويكردهاي هزينه اي و درآمدي </a:t>
            </a:r>
            <a:r>
              <a:rPr lang="ar-SA" sz="2000" b="0" dirty="0" smtClean="0">
                <a:solidFill>
                  <a:schemeClr val="tx1">
                    <a:lumMod val="95000"/>
                    <a:lumOff val="5000"/>
                  </a:schemeClr>
                </a:solidFill>
                <a:cs typeface="B Zar" pitchFamily="2" charset="-78"/>
              </a:rPr>
              <a:t>توصيه </a:t>
            </a:r>
            <a:r>
              <a:rPr lang="ar-SA" sz="2000" b="0" dirty="0">
                <a:solidFill>
                  <a:schemeClr val="tx1">
                    <a:lumMod val="95000"/>
                    <a:lumOff val="5000"/>
                  </a:schemeClr>
                </a:solidFill>
                <a:cs typeface="B Zar" pitchFamily="2" charset="-78"/>
              </a:rPr>
              <a:t>مي گردد. </a:t>
            </a:r>
            <a:endParaRPr lang="fa-IR" sz="2000" b="0" dirty="0" smtClean="0">
              <a:solidFill>
                <a:schemeClr val="tx1">
                  <a:lumMod val="95000"/>
                  <a:lumOff val="5000"/>
                </a:schemeClr>
              </a:solidFill>
              <a:cs typeface="B Zar" pitchFamily="2" charset="-78"/>
            </a:endParaRPr>
          </a:p>
          <a:p>
            <a:pPr algn="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ارزش: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ارزش آفريني؛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كاهش هزينه ها؛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ايجاد مزيت رقابتي؛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قابليت نگهداري و توسعه؛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 منطبق بودن با استاندارد؛ </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23346990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0" y="838200"/>
            <a:ext cx="6172200" cy="5536722"/>
          </a:xfrm>
        </p:spPr>
        <p:txBody>
          <a:bodyPr>
            <a:noAutofit/>
          </a:bodyPr>
          <a:lstStyle/>
          <a:p>
            <a:pPr algn="r" rtl="1"/>
            <a:r>
              <a:rPr lang="ar-SA" sz="2000" dirty="0">
                <a:solidFill>
                  <a:schemeClr val="tx1">
                    <a:lumMod val="95000"/>
                    <a:lumOff val="5000"/>
                  </a:schemeClr>
                </a:solidFill>
                <a:cs typeface="B Zar" pitchFamily="2" charset="-78"/>
              </a:rPr>
              <a:t>16 – بانك هاي اطلاعاتــــي</a:t>
            </a:r>
            <a:endParaRPr lang="en-US" sz="200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مجموعه اي از داده هاي مرتبط با يك موضوع كه قابليت به روز شدن و جستجو را داشته باشند، بانك اطلاعاتي ناميده مي شود.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براي ارزشگذاري اين نوع داراييها استفاده از هرسه رويكرد با توجه به شرايط امكان پذير است. </a:t>
            </a:r>
            <a:br>
              <a:rPr lang="ar-SA" sz="2000" b="0" dirty="0">
                <a:solidFill>
                  <a:schemeClr val="tx1">
                    <a:lumMod val="95000"/>
                    <a:lumOff val="5000"/>
                  </a:schemeClr>
                </a:solidFill>
                <a:cs typeface="B Zar" pitchFamily="2" charset="-78"/>
              </a:rPr>
            </a:br>
            <a:r>
              <a:rPr lang="ar-SA" sz="2000" dirty="0">
                <a:solidFill>
                  <a:schemeClr val="tx1">
                    <a:lumMod val="95000"/>
                    <a:lumOff val="5000"/>
                  </a:schemeClr>
                </a:solidFill>
                <a:cs typeface="B Zar" pitchFamily="2" charset="-78"/>
              </a:rPr>
              <a:t>فاكتورهاي مهم در تعيين ارزش </a:t>
            </a:r>
            <a:endParaRPr lang="fa-IR" sz="2000" dirty="0" smtClean="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 حجم اطلاعات؛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اهميت داده ها و مرتبط بودن آن با كسب و كار؛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انحصاري بودن اطلاعات؛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صحت اطلاعات؛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5 - به روز بودن؛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6 - نوع بانك اطلاعاتي. </a:t>
            </a:r>
            <a:endParaRPr lang="en-US" sz="2000" b="0" dirty="0">
              <a:solidFill>
                <a:schemeClr val="tx1">
                  <a:lumMod val="95000"/>
                  <a:lumOff val="5000"/>
                </a:schemeClr>
              </a:solidFill>
              <a:cs typeface="B Zar" pitchFamily="2" charset="-78"/>
            </a:endParaRPr>
          </a:p>
          <a:p>
            <a:pPr algn="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23346990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24543"/>
            <a:ext cx="6172200" cy="4909457"/>
          </a:xfrm>
        </p:spPr>
        <p:txBody>
          <a:bodyPr>
            <a:noAutofit/>
          </a:bodyPr>
          <a:lstStyle/>
          <a:p>
            <a:pPr algn="r" rtl="1"/>
            <a:r>
              <a:rPr lang="ar-SA" sz="2000" dirty="0">
                <a:solidFill>
                  <a:schemeClr val="tx1">
                    <a:lumMod val="95000"/>
                    <a:lumOff val="5000"/>
                  </a:schemeClr>
                </a:solidFill>
                <a:cs typeface="B Zar" pitchFamily="2" charset="-78"/>
              </a:rPr>
              <a:t>17 - كتابها، مجله، </a:t>
            </a:r>
            <a:r>
              <a:rPr lang="ar-SA" sz="2000" dirty="0" smtClean="0">
                <a:solidFill>
                  <a:schemeClr val="tx1">
                    <a:lumMod val="95000"/>
                    <a:lumOff val="5000"/>
                  </a:schemeClr>
                </a:solidFill>
                <a:cs typeface="B Zar" pitchFamily="2" charset="-78"/>
              </a:rPr>
              <a:t>روزنامه</a:t>
            </a:r>
            <a:r>
              <a:rPr lang="fa-IR" sz="2000" b="0" dirty="0" smtClean="0">
                <a:solidFill>
                  <a:schemeClr val="tx1">
                    <a:lumMod val="95000"/>
                    <a:lumOff val="5000"/>
                  </a:schemeClr>
                </a:solidFill>
                <a:cs typeface="B Zar" pitchFamily="2" charset="-78"/>
              </a:rPr>
              <a:t/>
            </a:r>
            <a:br>
              <a:rPr lang="fa-IR" sz="2000" b="0" dirty="0" smtClean="0">
                <a:solidFill>
                  <a:schemeClr val="tx1">
                    <a:lumMod val="95000"/>
                    <a:lumOff val="5000"/>
                  </a:schemeClr>
                </a:solidFill>
                <a:cs typeface="B Zar" pitchFamily="2" charset="-78"/>
              </a:rPr>
            </a:br>
            <a:r>
              <a:rPr lang="en-US" sz="2000" b="0" dirty="0">
                <a:solidFill>
                  <a:schemeClr val="tx1">
                    <a:lumMod val="95000"/>
                    <a:lumOff val="5000"/>
                  </a:schemeClr>
                </a:solidFill>
                <a:cs typeface="B Zar" pitchFamily="2" charset="-78"/>
              </a:rPr>
              <a:t/>
            </a:r>
            <a:br>
              <a:rPr lang="en-US"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دسترسي به كتابها، مجله و يا حتي روزنامه هايي خاص و با تيراژ محدود، مي تواند ارزشي ويژه داشته باشد.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روش ارزشگذاري</a:t>
            </a:r>
            <a:r>
              <a:rPr lang="en-US" sz="2000" b="0" dirty="0">
                <a:solidFill>
                  <a:schemeClr val="tx1">
                    <a:lumMod val="95000"/>
                    <a:lumOff val="5000"/>
                  </a:schemeClr>
                </a:solidFill>
                <a:cs typeface="B Zar" pitchFamily="2" charset="-78"/>
              </a:rPr>
              <a:t/>
            </a:r>
            <a:br>
              <a:rPr lang="en-US"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براي ارزشگذاري اين نوع داراييها استفاده از هر سه رويكرد با توجه به شرايط امكان پذير است. </a:t>
            </a:r>
            <a:r>
              <a:rPr lang="fa-IR" sz="2000" b="0" dirty="0" smtClean="0">
                <a:solidFill>
                  <a:schemeClr val="tx1">
                    <a:lumMod val="95000"/>
                    <a:lumOff val="5000"/>
                  </a:schemeClr>
                </a:solidFill>
                <a:cs typeface="B Zar" pitchFamily="2" charset="-78"/>
              </a:rPr>
              <a:t/>
            </a:r>
            <a:br>
              <a:rPr lang="fa-IR" sz="2000" b="0" dirty="0" smtClean="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فاكتورهاي مهم در تعيين </a:t>
            </a:r>
            <a:r>
              <a:rPr lang="ar-SA" sz="2000" b="0" dirty="0" smtClean="0">
                <a:solidFill>
                  <a:schemeClr val="tx1">
                    <a:lumMod val="95000"/>
                    <a:lumOff val="5000"/>
                  </a:schemeClr>
                </a:solidFill>
                <a:cs typeface="B Zar" pitchFamily="2" charset="-78"/>
              </a:rPr>
              <a:t>ارزش</a:t>
            </a:r>
            <a:r>
              <a:rPr lang="fa-IR" sz="2000" b="0" dirty="0" smtClean="0">
                <a:solidFill>
                  <a:schemeClr val="tx1">
                    <a:lumMod val="95000"/>
                    <a:lumOff val="5000"/>
                  </a:schemeClr>
                </a:solidFill>
                <a:cs typeface="B Zar" pitchFamily="2" charset="-78"/>
              </a:rPr>
              <a:t/>
            </a:r>
            <a:br>
              <a:rPr lang="fa-IR" sz="2000" b="0" dirty="0" smtClean="0">
                <a:solidFill>
                  <a:schemeClr val="tx1">
                    <a:lumMod val="95000"/>
                    <a:lumOff val="5000"/>
                  </a:schemeClr>
                </a:solidFill>
                <a:cs typeface="B Zar" pitchFamily="2" charset="-78"/>
              </a:rPr>
            </a:br>
            <a:r>
              <a:rPr lang="en-US" sz="2000" b="0" dirty="0">
                <a:solidFill>
                  <a:schemeClr val="tx1">
                    <a:lumMod val="95000"/>
                    <a:lumOff val="5000"/>
                  </a:schemeClr>
                </a:solidFill>
                <a:cs typeface="B Zar" pitchFamily="2" charset="-78"/>
              </a:rPr>
              <a:t/>
            </a:r>
            <a:br>
              <a:rPr lang="en-US"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 1 - تيراژ چاپ؛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 متناسب بودن محتويات با كسب و كار؛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 به روز بودن با توجه به نوع كسب و كار؛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4 - قابليت جايگزيني. </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2334699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610600" cy="5334000"/>
          </a:xfrm>
        </p:spPr>
        <p:txBody>
          <a:bodyPr>
            <a:noAutofit/>
          </a:bodyPr>
          <a:lstStyle/>
          <a:p>
            <a:pPr algn="r" rtl="1"/>
            <a:r>
              <a:rPr lang="ar-SA" sz="2000" dirty="0">
                <a:effectLst/>
                <a:cs typeface="B Zar" pitchFamily="2" charset="-78"/>
              </a:rPr>
              <a:t>اهميت و نقش مالكيت معنوي در كسب و كار و سرمايه </a:t>
            </a:r>
            <a:r>
              <a:rPr lang="ar-SA" sz="2000" dirty="0" smtClean="0">
                <a:effectLst/>
                <a:cs typeface="B Zar" pitchFamily="2" charset="-78"/>
              </a:rPr>
              <a:t>گذاري</a:t>
            </a:r>
            <a:r>
              <a:rPr lang="fa-IR" sz="2000" dirty="0" smtClean="0">
                <a:effectLst/>
                <a:cs typeface="B Zar" pitchFamily="2" charset="-78"/>
              </a:rPr>
              <a:t/>
            </a:r>
            <a:br>
              <a:rPr lang="fa-IR" sz="2000" dirty="0" smtClean="0">
                <a:effectLst/>
                <a:cs typeface="B Zar" pitchFamily="2" charset="-78"/>
              </a:rPr>
            </a:br>
            <a:r>
              <a:rPr lang="en-US" sz="2000" b="0" dirty="0">
                <a:effectLst/>
                <a:cs typeface="B Zar" pitchFamily="2" charset="-78"/>
              </a:rPr>
              <a:t/>
            </a:r>
            <a:br>
              <a:rPr lang="en-US" sz="2000" b="0" dirty="0">
                <a:effectLst/>
                <a:cs typeface="B Zar" pitchFamily="2" charset="-78"/>
              </a:rPr>
            </a:br>
            <a:r>
              <a:rPr lang="ar-SA" sz="2000" b="0" dirty="0">
                <a:effectLst/>
                <a:cs typeface="B Zar" pitchFamily="2" charset="-78"/>
              </a:rPr>
              <a:t>در يك اقتصاد دانش محور، امكان رقابت ميان موسسات رقيب عموماً در گرو توليد محصولات با ارزش افزوده بالا، آن هم با قيمت رقابتي است. امروزه كه اقتصاد در مسير جهاني شدن گام برمي دارد، موسسات توليدي و خدماتي، حتي اگر تمام فعاليت اقتصادي خود را در چارچوب مرزهاي ملي نيز محدود كرده باشند، براي بقا ناگزيرند كالا و يا خدمت خود را با كيفيت و قيمت رقابتي جهاني عرضه كنند. براي امكان ارائه كالاها و خدماتي با قيمت و كيفيت رقابتي و بقا، در اين بازار، موسسات تجاري ناگزيرند با اتخاذ يك راهبرد تجاري مستمر، همواره هزينه هاي توليد را كاهش دهند و با افزایش كيفيت كالاها و خدمات، سهم خود را در بازار حفظ كنند و برآن بيفزايند</a:t>
            </a:r>
            <a:r>
              <a:rPr lang="ar-SA" sz="2000" b="0" dirty="0" smtClean="0">
                <a:effectLst/>
                <a:cs typeface="B Zar" pitchFamily="2" charset="-78"/>
              </a:rPr>
              <a:t>.</a:t>
            </a:r>
            <a:r>
              <a:rPr lang="fa-IR" sz="2000" dirty="0" smtClean="0">
                <a:effectLst/>
                <a:cs typeface="B Zar" pitchFamily="2" charset="-78"/>
              </a:rPr>
              <a:t/>
            </a:r>
            <a:br>
              <a:rPr lang="fa-IR" sz="2000" dirty="0" smtClean="0">
                <a:effectLst/>
                <a:cs typeface="B Zar" pitchFamily="2" charset="-78"/>
              </a:rPr>
            </a:br>
            <a:r>
              <a:rPr lang="fa-IR" sz="2000" dirty="0" smtClean="0">
                <a:effectLst/>
                <a:cs typeface="B Zar" pitchFamily="2" charset="-78"/>
              </a:rPr>
              <a:t/>
            </a:r>
            <a:br>
              <a:rPr lang="fa-IR" sz="2000" dirty="0" smtClean="0">
                <a:effectLst/>
                <a:cs typeface="B Zar" pitchFamily="2" charset="-78"/>
              </a:rPr>
            </a:br>
            <a:r>
              <a:rPr lang="ar-SA" sz="2000" dirty="0" smtClean="0">
                <a:effectLst/>
                <a:cs typeface="B Zar" pitchFamily="2" charset="-78"/>
              </a:rPr>
              <a:t> </a:t>
            </a:r>
            <a:r>
              <a:rPr lang="fa-IR" sz="2000" dirty="0" smtClean="0">
                <a:effectLst/>
                <a:cs typeface="B Zar" pitchFamily="2" charset="-78"/>
              </a:rPr>
              <a:t>م</a:t>
            </a:r>
            <a:r>
              <a:rPr lang="ar-SA" sz="2000" dirty="0" smtClean="0">
                <a:effectLst/>
                <a:cs typeface="B Zar" pitchFamily="2" charset="-78"/>
              </a:rPr>
              <a:t>يل </a:t>
            </a:r>
            <a:r>
              <a:rPr lang="ar-SA" sz="2000" dirty="0">
                <a:effectLst/>
                <a:cs typeface="B Zar" pitchFamily="2" charset="-78"/>
              </a:rPr>
              <a:t>به اين مقصود ممكن نيست مگر از طريق دستیابی به مالکیت های معنوی زیر</a:t>
            </a:r>
            <a:r>
              <a:rPr lang="ar-SA" sz="2000" dirty="0" smtClean="0">
                <a:effectLst/>
                <a:cs typeface="B Zar" pitchFamily="2" charset="-78"/>
              </a:rPr>
              <a:t>:</a:t>
            </a:r>
            <a:r>
              <a:rPr lang="fa-IR" sz="2000" dirty="0" smtClean="0">
                <a:effectLst/>
                <a:cs typeface="B Zar" pitchFamily="2" charset="-78"/>
              </a:rPr>
              <a:t/>
            </a:r>
            <a:br>
              <a:rPr lang="fa-IR" sz="2000" dirty="0" smtClean="0">
                <a:effectLst/>
                <a:cs typeface="B Zar" pitchFamily="2" charset="-78"/>
              </a:rPr>
            </a:br>
            <a:r>
              <a:rPr lang="ar-SA" sz="2000" dirty="0">
                <a:effectLst/>
                <a:cs typeface="B Zar" pitchFamily="2" charset="-78"/>
              </a:rPr>
              <a:t/>
            </a:r>
            <a:br>
              <a:rPr lang="ar-SA" sz="2000" dirty="0">
                <a:effectLst/>
                <a:cs typeface="B Zar" pitchFamily="2" charset="-78"/>
              </a:rPr>
            </a:br>
            <a:r>
              <a:rPr lang="ar-SA" sz="2000" dirty="0">
                <a:effectLst/>
                <a:cs typeface="B Zar" pitchFamily="2" charset="-78"/>
              </a:rPr>
              <a:t>1- سرمايه گذاري در تحقيق و توسعه(</a:t>
            </a:r>
            <a:r>
              <a:rPr lang="en-US" sz="2000" dirty="0">
                <a:effectLst/>
                <a:cs typeface="B Zar" pitchFamily="2" charset="-78"/>
              </a:rPr>
              <a:t>R</a:t>
            </a:r>
            <a:r>
              <a:rPr lang="ar-SA" sz="2000" dirty="0">
                <a:effectLst/>
                <a:cs typeface="B Zar" pitchFamily="2" charset="-78"/>
              </a:rPr>
              <a:t>&amp;</a:t>
            </a:r>
            <a:r>
              <a:rPr lang="en-US" sz="2000" dirty="0">
                <a:effectLst/>
                <a:cs typeface="B Zar" pitchFamily="2" charset="-78"/>
              </a:rPr>
              <a:t>D</a:t>
            </a:r>
            <a:r>
              <a:rPr lang="ar-SA" sz="2000" dirty="0">
                <a:effectLst/>
                <a:cs typeface="B Zar" pitchFamily="2" charset="-78"/>
              </a:rPr>
              <a:t>) ؛ </a:t>
            </a:r>
            <a:br>
              <a:rPr lang="ar-SA" sz="2000" dirty="0">
                <a:effectLst/>
                <a:cs typeface="B Zar" pitchFamily="2" charset="-78"/>
              </a:rPr>
            </a:br>
            <a:r>
              <a:rPr lang="ar-SA" sz="2000" dirty="0">
                <a:effectLst/>
                <a:cs typeface="B Zar" pitchFamily="2" charset="-78"/>
              </a:rPr>
              <a:t>2- بهره گيري از فناوريهاي نو؛ </a:t>
            </a:r>
            <a:br>
              <a:rPr lang="ar-SA" sz="2000" dirty="0">
                <a:effectLst/>
                <a:cs typeface="B Zar" pitchFamily="2" charset="-78"/>
              </a:rPr>
            </a:br>
            <a:r>
              <a:rPr lang="ar-SA" sz="2000" dirty="0">
                <a:effectLst/>
                <a:cs typeface="B Zar" pitchFamily="2" charset="-78"/>
              </a:rPr>
              <a:t>3- توسعه مديريت دانش؛ </a:t>
            </a:r>
            <a:br>
              <a:rPr lang="ar-SA" sz="2000" dirty="0">
                <a:effectLst/>
                <a:cs typeface="B Zar" pitchFamily="2" charset="-78"/>
              </a:rPr>
            </a:br>
            <a:r>
              <a:rPr lang="ar-SA" sz="2000" dirty="0">
                <a:effectLst/>
                <a:cs typeface="B Zar" pitchFamily="2" charset="-78"/>
              </a:rPr>
              <a:t>4- ايجاد و به كارگيري طرحها و ايده هاي نو؛ </a:t>
            </a:r>
            <a:br>
              <a:rPr lang="ar-SA" sz="2000" dirty="0">
                <a:effectLst/>
                <a:cs typeface="B Zar" pitchFamily="2" charset="-78"/>
              </a:rPr>
            </a:br>
            <a:r>
              <a:rPr lang="ar-SA" sz="2000" dirty="0">
                <a:effectLst/>
                <a:cs typeface="B Zar" pitchFamily="2" charset="-78"/>
              </a:rPr>
              <a:t>5- بازاريابي كارآمد كالاها و خدمات</a:t>
            </a:r>
            <a:r>
              <a:rPr lang="en-US" sz="2000" dirty="0">
                <a:effectLst/>
                <a:cs typeface="B Zar" pitchFamily="2" charset="-78"/>
              </a:rPr>
              <a:t/>
            </a:r>
            <a:br>
              <a:rPr lang="en-US" sz="2000" dirty="0">
                <a:effectLst/>
                <a:cs typeface="B Zar" pitchFamily="2" charset="-78"/>
              </a:rPr>
            </a:br>
            <a:endParaRPr lang="en-US" sz="2000" dirty="0">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52400"/>
            <a:ext cx="6022848" cy="6477000"/>
          </a:xfrm>
        </p:spPr>
        <p:txBody>
          <a:bodyPr>
            <a:noAutofit/>
          </a:bodyPr>
          <a:lstStyle/>
          <a:p>
            <a:pPr algn="just" rtl="1"/>
            <a:r>
              <a:rPr lang="ar-SA" sz="2000" b="0" dirty="0">
                <a:solidFill>
                  <a:schemeClr val="tx1">
                    <a:lumMod val="95000"/>
                    <a:lumOff val="5000"/>
                  </a:schemeClr>
                </a:solidFill>
                <a:effectLst/>
                <a:cs typeface="B Zar" pitchFamily="2" charset="-78"/>
              </a:rPr>
              <a:t>در سال 1982، حدود 62 درصد از دارايي شركت هاي آمريكايي را دارائي هاي مادي آنها مثل ساختمان، زمين، ماشين آلات، مواد اوليه، پول و مانند اينها تشكيل مي داد، در حالي كه در سال 2000 سهم دارائيهاي معنوي (اموال فكري) اين شركتها به 70 درصد مجموع دارايي آنها بالغ شد و سهم دارائيهاي مادي به كمتر از يك سوم مجموع دارائيهاي آنها تقليل يافت. </a:t>
            </a:r>
            <a:r>
              <a:rPr lang="en-US" sz="2000" b="0" dirty="0">
                <a:solidFill>
                  <a:schemeClr val="tx1">
                    <a:lumMod val="95000"/>
                    <a:lumOff val="5000"/>
                  </a:schemeClr>
                </a:solidFill>
                <a:effectLst/>
                <a:cs typeface="B Zar" pitchFamily="2" charset="-78"/>
              </a:rPr>
              <a:t/>
            </a:r>
            <a:br>
              <a:rPr lang="en-US" sz="2000" b="0" dirty="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در سوي ديگر دنيا، در اروپا نيز رشد ارزش دارائي هاي معنوي چشمگير بوده است، به طوري كه در آغاز دهه 1990 ميلادي سهم دارائيهاي غيرمادي موسسات و شركتهاي تجاري در اين منطقه از جهان به بيش ازيك سوم مجموع </a:t>
            </a:r>
            <a:r>
              <a:rPr lang="ar-SA" sz="2000" b="0" dirty="0" smtClean="0">
                <a:solidFill>
                  <a:schemeClr val="tx1">
                    <a:lumMod val="95000"/>
                    <a:lumOff val="5000"/>
                  </a:schemeClr>
                </a:solidFill>
                <a:effectLst/>
                <a:cs typeface="B Zar" pitchFamily="2" charset="-78"/>
              </a:rPr>
              <a:t>دارائيهاي </a:t>
            </a:r>
            <a:r>
              <a:rPr lang="ar-SA" sz="2000" b="0" dirty="0">
                <a:solidFill>
                  <a:schemeClr val="tx1">
                    <a:lumMod val="95000"/>
                    <a:lumOff val="5000"/>
                  </a:schemeClr>
                </a:solidFill>
                <a:effectLst/>
                <a:cs typeface="B Zar" pitchFamily="2" charset="-78"/>
              </a:rPr>
              <a:t>آنها رسيده است. </a:t>
            </a:r>
            <a:br>
              <a:rPr lang="ar-SA" sz="2000" b="0" dirty="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در حقيقت، اختلاف فاحش و فزاينده اي كه ميان ارزش اسمي و ارزش واقعي سهام شركت هاي بزرگ تجاري وجود دارد، تا حد بسيار زيادي به همين دارائي هاي غيرمادي مثل نام تجارتي، روابط با مشتريان، حق اختراع، علامت تجارتي مربوط مي شود. يكي از چالش هاي اصلي در توسعه صنايع پيشرفته عدم وجود بازار دارايي هاي معنوي است كه عدم حمايت قانون آن را تشديد كرده است. در واقع سرمايه گذاري در صنايع پيشرفته با مخاطرات و ريسك هاي زيادي همراه است. يكي از مخاطرات اصلي در اين حوزه، ارزشگذاري و تعيين ارزش واقعي فناوري، دانش فني و ساير آورده هاي غيرنقدي شركاست. </a:t>
            </a:r>
            <a:r>
              <a:rPr lang="fa-IR" sz="2000" b="0" dirty="0" smtClean="0">
                <a:solidFill>
                  <a:schemeClr val="tx1">
                    <a:lumMod val="95000"/>
                    <a:lumOff val="5000"/>
                  </a:schemeClr>
                </a:solidFill>
                <a:effectLst/>
                <a:cs typeface="B Zar" pitchFamily="2" charset="-78"/>
              </a:rPr>
              <a:t/>
            </a:r>
            <a:br>
              <a:rPr lang="fa-IR" sz="2000" b="0" dirty="0" smtClean="0">
                <a:solidFill>
                  <a:schemeClr val="tx1">
                    <a:lumMod val="95000"/>
                    <a:lumOff val="5000"/>
                  </a:schemeClr>
                </a:solidFill>
                <a:effectLst/>
                <a:cs typeface="B Zar" pitchFamily="2" charset="-78"/>
              </a:rPr>
            </a:br>
            <a:r>
              <a:rPr lang="fa-IR" sz="2000" b="0" dirty="0">
                <a:solidFill>
                  <a:schemeClr val="tx1">
                    <a:lumMod val="95000"/>
                    <a:lumOff val="5000"/>
                  </a:schemeClr>
                </a:solidFill>
                <a:effectLst/>
                <a:cs typeface="B Zar" pitchFamily="2" charset="-78"/>
              </a:rPr>
              <a:t/>
            </a:r>
            <a:br>
              <a:rPr lang="fa-IR" sz="2000" b="0" dirty="0">
                <a:solidFill>
                  <a:schemeClr val="tx1">
                    <a:lumMod val="95000"/>
                    <a:lumOff val="5000"/>
                  </a:schemeClr>
                </a:solidFill>
                <a:effectLst/>
                <a:cs typeface="B Zar" pitchFamily="2" charset="-78"/>
              </a:rPr>
            </a:br>
            <a:r>
              <a:rPr lang="fa-IR" sz="2000" b="0" dirty="0" smtClean="0">
                <a:solidFill>
                  <a:schemeClr val="tx1">
                    <a:lumMod val="95000"/>
                    <a:lumOff val="5000"/>
                  </a:schemeClr>
                </a:solidFill>
                <a:effectLst/>
                <a:cs typeface="B Zar" pitchFamily="2" charset="-78"/>
              </a:rPr>
              <a:t/>
            </a:r>
            <a:br>
              <a:rPr lang="fa-IR" sz="2000" b="0" dirty="0" smtClean="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
            </a:r>
            <a:br>
              <a:rPr lang="ar-SA" sz="2000" b="0" dirty="0">
                <a:solidFill>
                  <a:schemeClr val="tx1">
                    <a:lumMod val="95000"/>
                    <a:lumOff val="5000"/>
                  </a:schemeClr>
                </a:solidFill>
                <a:effectLst/>
                <a:cs typeface="B Zar" pitchFamily="2" charset="-78"/>
              </a:rPr>
            </a:b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6480048" cy="5257800"/>
          </a:xfrm>
        </p:spPr>
        <p:txBody>
          <a:bodyPr>
            <a:noAutofit/>
          </a:bodyPr>
          <a:lstStyle/>
          <a:p>
            <a:pPr algn="r" rtl="1"/>
            <a:r>
              <a:rPr lang="ar-SA" sz="2000" dirty="0" smtClean="0">
                <a:solidFill>
                  <a:schemeClr val="tx1">
                    <a:lumMod val="95000"/>
                    <a:lumOff val="5000"/>
                  </a:schemeClr>
                </a:solidFill>
                <a:effectLst/>
                <a:cs typeface="B Zar" pitchFamily="2" charset="-78"/>
              </a:rPr>
              <a:t>عوامل مؤثر بر ارزش مالكيت معنوي</a:t>
            </a:r>
            <a:br>
              <a:rPr lang="ar-SA" sz="200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عوامل متعددي در ارزيابي‌هاي اقتصادي و تحليل مالكيت معنوي مورد توجه قرار مي‌گيرند كه عبارتند از:</a:t>
            </a:r>
            <a:br>
              <a:rPr lang="ar-SA" sz="2000" b="0" dirty="0" smtClean="0">
                <a:solidFill>
                  <a:schemeClr val="tx1">
                    <a:lumMod val="95000"/>
                    <a:lumOff val="5000"/>
                  </a:schemeClr>
                </a:solidFill>
                <a:effectLst/>
                <a:cs typeface="B Zar" pitchFamily="2" charset="-78"/>
              </a:rPr>
            </a:br>
            <a:r>
              <a:rPr lang="fa-IR" sz="2000" b="0" dirty="0" smtClean="0">
                <a:solidFill>
                  <a:schemeClr val="tx1">
                    <a:lumMod val="95000"/>
                    <a:lumOff val="5000"/>
                  </a:schemeClr>
                </a:solidFill>
                <a:effectLst/>
                <a:cs typeface="B Zar" pitchFamily="2" charset="-78"/>
              </a:rPr>
              <a:t/>
            </a:r>
            <a:br>
              <a:rPr lang="fa-IR"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طول عمر مفيد طرح</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دسترسي به ابزار و امكانات توسعه و گسترش طرح</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درك و شناخت رفتار عمومي و احساس نياز مشتريان و مصرف‌كنندگان</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ميزان حمايت‌ها و مجوزهاي حقوقي از اختراعات و اكتشافات و طرح‌هاي ابتكاري و خلاق</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چرخه حيات طرح‌ها و پروژه‌ها به اين معني است كه در چه مرحله‌اي از مراحل رشد قرار دارند.[17]</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توانايي سودآوري و سوددهي يا كاهش در هزينه‌ها</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نوع و اندازه بازار هدف</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مزاياي رقابتي طرح يا اثر</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قيمتي كه مشتريان حاضر به داد و ستد و يا خريد و فروش آن هستند</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هزينه‌هاي عملياتي و غيرعملياتي</a:t>
            </a:r>
            <a:br>
              <a:rPr lang="ar-SA"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ريسك‌هاي متعددي كه متوجه طرح يا اثر است (ريسك فناوري، ريسك بازار، ريسك مشتريان، ريسك قيمت و...)</a:t>
            </a:r>
            <a:r>
              <a:rPr lang="en-US" sz="2000" b="0" dirty="0" smtClean="0">
                <a:solidFill>
                  <a:schemeClr val="tx1">
                    <a:lumMod val="95000"/>
                    <a:lumOff val="5000"/>
                  </a:schemeClr>
                </a:solidFill>
                <a:effectLst/>
                <a:cs typeface="B Zar" pitchFamily="2" charset="-78"/>
              </a:rPr>
              <a:t/>
            </a:r>
            <a:br>
              <a:rPr lang="en-US" sz="2000" b="0" dirty="0" smtClean="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 شرايط محيطي، وجود بازارهاي مناسب براي ايجاد نقدينگي و عوامل متعدد ديگر</a:t>
            </a:r>
            <a:r>
              <a:rPr lang="en-US" sz="2000" b="0" dirty="0" smtClean="0">
                <a:solidFill>
                  <a:schemeClr val="tx1">
                    <a:lumMod val="95000"/>
                    <a:lumOff val="5000"/>
                  </a:schemeClr>
                </a:solidFill>
                <a:effectLst/>
                <a:cs typeface="B Zar" pitchFamily="2" charset="-78"/>
              </a:rPr>
              <a:t/>
            </a:r>
            <a:br>
              <a:rPr lang="en-US" sz="2000" b="0" dirty="0" smtClean="0">
                <a:solidFill>
                  <a:schemeClr val="tx1">
                    <a:lumMod val="95000"/>
                    <a:lumOff val="5000"/>
                  </a:schemeClr>
                </a:solidFill>
                <a:effectLst/>
                <a:cs typeface="B Zar" pitchFamily="2" charset="-78"/>
              </a:rPr>
            </a:b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609600"/>
            <a:ext cx="6175248" cy="4648200"/>
          </a:xfrm>
        </p:spPr>
        <p:txBody>
          <a:bodyPr>
            <a:noAutofit/>
          </a:bodyPr>
          <a:lstStyle/>
          <a:p>
            <a:pPr algn="r" rtl="1"/>
            <a:r>
              <a:rPr lang="ar-SA" sz="2000" dirty="0">
                <a:solidFill>
                  <a:schemeClr val="tx1">
                    <a:lumMod val="95000"/>
                    <a:lumOff val="5000"/>
                  </a:schemeClr>
                </a:solidFill>
                <a:effectLst/>
                <a:cs typeface="B Zar" pitchFamily="2" charset="-78"/>
              </a:rPr>
              <a:t>حوزه‌هاي اصلي استفاده‌كننده از ارزش‌گذاري دارايي‌هاي نامشهود (مالكيت معنوي</a:t>
            </a:r>
            <a:r>
              <a:rPr lang="ar-SA" sz="2000" dirty="0" smtClean="0">
                <a:solidFill>
                  <a:schemeClr val="tx1">
                    <a:lumMod val="95000"/>
                    <a:lumOff val="5000"/>
                  </a:schemeClr>
                </a:solidFill>
                <a:effectLst/>
                <a:cs typeface="B Zar" pitchFamily="2" charset="-78"/>
              </a:rPr>
              <a:t>)</a:t>
            </a:r>
            <a:r>
              <a:rPr lang="fa-IR" sz="2000" b="0" dirty="0" smtClean="0">
                <a:solidFill>
                  <a:schemeClr val="tx1">
                    <a:lumMod val="95000"/>
                    <a:lumOff val="5000"/>
                  </a:schemeClr>
                </a:solidFill>
                <a:effectLst/>
                <a:cs typeface="B Zar" pitchFamily="2" charset="-78"/>
              </a:rPr>
              <a:t/>
            </a:r>
            <a:br>
              <a:rPr lang="fa-IR" sz="2000" b="0" dirty="0" smtClean="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
            </a:r>
            <a:br>
              <a:rPr lang="ar-SA" sz="2000" b="0" dirty="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1. تشخيص و شناسايي دارايي‌هايي كه بيش از ديگر دارايي‌ها، اهميت و ارزش ايجاد مي‌كنند.</a:t>
            </a:r>
            <a:br>
              <a:rPr lang="ar-SA" sz="2000" b="0" dirty="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2. شاخص‌هاي ارزش‌گذاري مورد استفاده در ادغام و تحصيل شركت‌ها</a:t>
            </a:r>
            <a:br>
              <a:rPr lang="ar-SA" sz="2000" b="0" dirty="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3. مذاكرات و قراردادهاي مربوط به انتقال فناوري</a:t>
            </a:r>
            <a:br>
              <a:rPr lang="ar-SA" sz="2000" b="0" dirty="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4. تصميم‌گيري‌هاي اقتصادي مربوط به حفظ يا نگهداري مالكيت معنوي، تجاري‌سازي، تحليل هزينه- فايده مالكيت معنوي</a:t>
            </a:r>
            <a:br>
              <a:rPr lang="ar-SA" sz="2000" b="0" dirty="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5. ارزش‌گذاري تجاري پروژه‌هاي تحقيق و توسعه اوليه</a:t>
            </a:r>
            <a:br>
              <a:rPr lang="ar-SA" sz="2000" b="0" dirty="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6. ارزش‌گذاري فعاليت‌هاي تحقيق و توسعه و پروژه‌هاي با اهميت‌تر</a:t>
            </a:r>
            <a:br>
              <a:rPr lang="ar-SA" sz="2000" b="0" dirty="0">
                <a:solidFill>
                  <a:schemeClr val="tx1">
                    <a:lumMod val="95000"/>
                    <a:lumOff val="5000"/>
                  </a:schemeClr>
                </a:solidFill>
                <a:effectLst/>
                <a:cs typeface="B Zar" pitchFamily="2" charset="-78"/>
              </a:rPr>
            </a:br>
            <a:r>
              <a:rPr lang="ar-SA" sz="2000" b="0" dirty="0">
                <a:solidFill>
                  <a:schemeClr val="tx1">
                    <a:lumMod val="95000"/>
                    <a:lumOff val="5000"/>
                  </a:schemeClr>
                </a:solidFill>
                <a:effectLst/>
                <a:cs typeface="B Zar" pitchFamily="2" charset="-78"/>
              </a:rPr>
              <a:t>7. حمايت از مالكيت معنوي در شرايط مختلف، اعطاي وثيقه و...</a:t>
            </a:r>
            <a:br>
              <a:rPr lang="ar-SA" sz="2000" b="0" dirty="0">
                <a:solidFill>
                  <a:schemeClr val="tx1">
                    <a:lumMod val="95000"/>
                    <a:lumOff val="5000"/>
                  </a:schemeClr>
                </a:solidFill>
                <a:effectLst/>
                <a:cs typeface="B Zar" pitchFamily="2" charset="-78"/>
              </a:rPr>
            </a:b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914400"/>
            <a:ext cx="6022848" cy="3962400"/>
          </a:xfrm>
        </p:spPr>
        <p:txBody>
          <a:bodyPr>
            <a:noAutofit/>
          </a:bodyPr>
          <a:lstStyle/>
          <a:p>
            <a:pPr algn="r"/>
            <a:r>
              <a:rPr lang="ar-SA" sz="2000" dirty="0" smtClean="0">
                <a:solidFill>
                  <a:schemeClr val="tx1">
                    <a:lumMod val="95000"/>
                    <a:lumOff val="5000"/>
                  </a:schemeClr>
                </a:solidFill>
                <a:effectLst/>
                <a:cs typeface="B Zar" pitchFamily="2" charset="-78"/>
              </a:rPr>
              <a:t>روش‌هاي </a:t>
            </a:r>
            <a:r>
              <a:rPr lang="ar-SA" sz="2000" dirty="0">
                <a:solidFill>
                  <a:schemeClr val="tx1">
                    <a:lumMod val="95000"/>
                    <a:lumOff val="5000"/>
                  </a:schemeClr>
                </a:solidFill>
                <a:effectLst/>
                <a:cs typeface="B Zar" pitchFamily="2" charset="-78"/>
              </a:rPr>
              <a:t>ارزش‌گذاري مالكيت </a:t>
            </a:r>
            <a:r>
              <a:rPr lang="ar-SA" sz="2000" dirty="0" smtClean="0">
                <a:solidFill>
                  <a:schemeClr val="tx1">
                    <a:lumMod val="95000"/>
                    <a:lumOff val="5000"/>
                  </a:schemeClr>
                </a:solidFill>
                <a:effectLst/>
                <a:cs typeface="B Zar" pitchFamily="2" charset="-78"/>
              </a:rPr>
              <a:t>معنوي</a:t>
            </a:r>
            <a:r>
              <a:rPr lang="fa-IR" sz="2000" dirty="0" smtClean="0">
                <a:solidFill>
                  <a:schemeClr val="tx1">
                    <a:lumMod val="95000"/>
                    <a:lumOff val="5000"/>
                  </a:schemeClr>
                </a:solidFill>
                <a:effectLst/>
                <a:cs typeface="B Zar" pitchFamily="2" charset="-78"/>
              </a:rPr>
              <a:t>:</a:t>
            </a:r>
            <a:br>
              <a:rPr lang="fa-IR" sz="2000" dirty="0" smtClean="0">
                <a:solidFill>
                  <a:schemeClr val="tx1">
                    <a:lumMod val="95000"/>
                    <a:lumOff val="5000"/>
                  </a:schemeClr>
                </a:solidFill>
                <a:effectLst/>
                <a:cs typeface="B Zar" pitchFamily="2" charset="-78"/>
              </a:rPr>
            </a:br>
            <a:r>
              <a:rPr lang="fa-IR" sz="2000" dirty="0">
                <a:solidFill>
                  <a:schemeClr val="tx1">
                    <a:lumMod val="95000"/>
                    <a:lumOff val="5000"/>
                  </a:schemeClr>
                </a:solidFill>
                <a:effectLst/>
                <a:cs typeface="B Zar" pitchFamily="2" charset="-78"/>
              </a:rPr>
              <a:t/>
            </a:r>
            <a:br>
              <a:rPr lang="fa-IR" sz="2000" dirty="0">
                <a:solidFill>
                  <a:schemeClr val="tx1">
                    <a:lumMod val="95000"/>
                    <a:lumOff val="5000"/>
                  </a:schemeClr>
                </a:solidFill>
                <a:effectLst/>
                <a:cs typeface="B Zar" pitchFamily="2" charset="-78"/>
              </a:rPr>
            </a:br>
            <a:r>
              <a:rPr lang="ar-SA" sz="2000" b="0" dirty="0" smtClean="0">
                <a:solidFill>
                  <a:schemeClr val="tx1">
                    <a:lumMod val="95000"/>
                    <a:lumOff val="5000"/>
                  </a:schemeClr>
                </a:solidFill>
                <a:effectLst/>
                <a:cs typeface="B Zar" pitchFamily="2" charset="-78"/>
              </a:rPr>
              <a:t>تاكنون</a:t>
            </a:r>
            <a:r>
              <a:rPr lang="ar-SA" sz="2000" b="0" dirty="0">
                <a:solidFill>
                  <a:schemeClr val="tx1">
                    <a:lumMod val="95000"/>
                    <a:lumOff val="5000"/>
                  </a:schemeClr>
                </a:solidFill>
                <a:effectLst/>
                <a:cs typeface="B Zar" pitchFamily="2" charset="-78"/>
              </a:rPr>
              <a:t>، فرمول استاندارد و معيني براي ارزش‌گذاري مالكيت معنوي پيدا نشده است، اما روش‌هاي مختلفي وجود دارد كه تا حد بسيار زيادي توانسته‌اند متغيرها و فاكتورهاي اثرگذار بر ارزش مالكيت معنوي را مورد توجه قرار داده و راه‌حل‌هاي قابل قبولي ارائه دهند. ارزش‌گذاري اين نوع دارايي‌ها، داراي روند پيچيده‌اي است و ضريب عدم اطمينان بالايي دارند. شرايط محيطي، وجود بازارهاي مناسب براي ايجاد نقدينگي و عوامل متعدد ديگر، بر قيمت‌گذاري اين‌گونه دارايي‌ها مؤثر است. </a:t>
            </a: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38400" y="228600"/>
            <a:ext cx="6400800" cy="6248400"/>
          </a:xfrm>
        </p:spPr>
        <p:txBody>
          <a:bodyPr>
            <a:noAutofit/>
          </a:bodyPr>
          <a:lstStyle/>
          <a:p>
            <a:pPr algn="r" rtl="1"/>
            <a:r>
              <a:rPr lang="ar-SA" sz="2000" b="0" dirty="0">
                <a:solidFill>
                  <a:schemeClr val="tx1">
                    <a:lumMod val="95000"/>
                    <a:lumOff val="5000"/>
                  </a:schemeClr>
                </a:solidFill>
                <a:cs typeface="B Zar" pitchFamily="2" charset="-78"/>
              </a:rPr>
              <a:t>قيمت‌گذاري اين‌گونه دارايي‌ها مؤثر است. انواع روش های کلی ارزش گذاری به شرح زیر است</a:t>
            </a:r>
            <a:r>
              <a:rPr lang="ar-SA" sz="2000" b="0" dirty="0" smtClean="0">
                <a:solidFill>
                  <a:schemeClr val="tx1">
                    <a:lumMod val="95000"/>
                    <a:lumOff val="5000"/>
                  </a:schemeClr>
                </a:solidFill>
                <a:cs typeface="B Zar" pitchFamily="2" charset="-78"/>
              </a:rPr>
              <a:t>:</a:t>
            </a:r>
            <a:endParaRPr lang="fa-IR" sz="2000" b="0" dirty="0" smtClean="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1- روش‌هاي ساده نه‌چندان </a:t>
            </a:r>
            <a:r>
              <a:rPr lang="ar-SA" sz="2000" b="0" dirty="0" smtClean="0">
                <a:solidFill>
                  <a:schemeClr val="tx1">
                    <a:lumMod val="95000"/>
                    <a:lumOff val="5000"/>
                  </a:schemeClr>
                </a:solidFill>
                <a:cs typeface="B Zar" pitchFamily="2" charset="-78"/>
              </a:rPr>
              <a:t>معتبر</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2- روش قاعده انگشتي[21]: طبق اين روش مالكيت معنوي حداكثر 25درصد و حداقل 5 درصد ارزش کل دارایی ها فرض مي‌شود. (</a:t>
            </a:r>
            <a:r>
              <a:rPr lang="en-US" sz="2000" b="0" dirty="0">
                <a:solidFill>
                  <a:schemeClr val="tx1">
                    <a:lumMod val="95000"/>
                    <a:lumOff val="5000"/>
                  </a:schemeClr>
                </a:solidFill>
                <a:cs typeface="B Zar" pitchFamily="2" charset="-78"/>
              </a:rPr>
              <a:t>Royalty Rate  = </a:t>
            </a:r>
            <a:r>
              <a:rPr lang="ar-SA" sz="2000" b="0" dirty="0">
                <a:solidFill>
                  <a:schemeClr val="tx1">
                    <a:lumMod val="95000"/>
                    <a:lumOff val="5000"/>
                  </a:schemeClr>
                </a:solidFill>
                <a:cs typeface="B Zar" pitchFamily="2" charset="-78"/>
              </a:rPr>
              <a:t>25%) اين روش كاربرد زيادي ندارد، زيرا در مورد حق‌الامتيازهاي مختلف، هزينه‌ها و درامدها و ريسك‌هاي متفاوتي وجود دارد، اما به عنوان روشي ساده مورد استفاده قرار مي‌گيرد. </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r>
              <a:rPr lang="ar-SA" sz="2000" b="0" dirty="0">
                <a:solidFill>
                  <a:schemeClr val="tx1">
                    <a:lumMod val="95000"/>
                    <a:lumOff val="5000"/>
                  </a:schemeClr>
                </a:solidFill>
                <a:cs typeface="B Zar" pitchFamily="2" charset="-78"/>
              </a:rPr>
              <a:t>3- روش مقايسه اقتصادي حق‌الامتيازهاي مشابه با يكديگر: در اين روش، حق‌الامتيازهاي مشابه از نظر فناوري زمان، مكان (بازار)، مشتريان و... كه موضوعاتي مشابه هستند، با هم مقايسه مي‌شوند و نرخي يكسان از مالكيت معنوي براي آنها تعيين مي‌شود. از مشكلات اين روش آن است كه حق امتيازهاي مشابه بسيار كمي در اين‌گونه موارد يافت مي‌شوند، لذا روشي معتبر، كارا و قابل قبول تلقي نمي‌شود.</a:t>
            </a:r>
            <a:endParaRPr lang="en-US" sz="2000" b="0" dirty="0">
              <a:solidFill>
                <a:schemeClr val="tx1">
                  <a:lumMod val="95000"/>
                  <a:lumOff val="5000"/>
                </a:schemeClr>
              </a:solidFill>
              <a:cs typeface="B Zar" pitchFamily="2" charset="-78"/>
            </a:endParaRPr>
          </a:p>
          <a:p>
            <a:pPr algn="r" rtl="1"/>
            <a:r>
              <a:rPr lang="ar-SA" sz="2000" b="0" dirty="0">
                <a:solidFill>
                  <a:schemeClr val="tx1">
                    <a:lumMod val="95000"/>
                    <a:lumOff val="5000"/>
                  </a:schemeClr>
                </a:solidFill>
                <a:cs typeface="B Zar" pitchFamily="2" charset="-78"/>
              </a:rPr>
              <a:t/>
            </a:r>
            <a:br>
              <a:rPr lang="ar-SA" sz="2000" b="0" dirty="0">
                <a:solidFill>
                  <a:schemeClr val="tx1">
                    <a:lumMod val="95000"/>
                    <a:lumOff val="5000"/>
                  </a:schemeClr>
                </a:solidFill>
                <a:cs typeface="B Zar" pitchFamily="2" charset="-78"/>
              </a:rPr>
            </a:br>
            <a:endParaRPr lang="en-US" sz="2000" b="0" dirty="0">
              <a:solidFill>
                <a:schemeClr val="tx1">
                  <a:lumMod val="95000"/>
                  <a:lumOff val="5000"/>
                </a:schemeClr>
              </a:solidFill>
              <a:cs typeface="B Zar" pitchFamily="2" charset="-78"/>
            </a:endParaRPr>
          </a:p>
        </p:txBody>
      </p:sp>
    </p:spTree>
    <p:extLst>
      <p:ext uri="{BB962C8B-B14F-4D97-AF65-F5344CB8AC3E}">
        <p14:creationId xmlns:p14="http://schemas.microsoft.com/office/powerpoint/2010/main" val="4802281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87</TotalTime>
  <Words>1006</Words>
  <Application>Microsoft Office PowerPoint</Application>
  <PresentationFormat>On-screen Show (4:3)</PresentationFormat>
  <Paragraphs>107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Oriel</vt:lpstr>
      <vt:lpstr>ارزش گذاری دارایی های معنوی</vt:lpstr>
      <vt:lpstr>مقدمه :  دارائي هاي معنوي، شامل كليه دارائي هاي غيرمشهودي است كه در كسب و كار مورد استفاده قرار مي گيرد.  دکتر میرحسینی به نقل از وایپو (سازمان جهانی مالكیت معنوی)، حقوق مالکیت معنوی را در معنای وسیع کلمه حقوق ناشی از آفرینش ها و خلاقیت های فکری در زمینه های علمی، صنعتی ، ادبی و هنری می داند. آقای دکتر سید حسن امامی از دیگر صاحب نظران این موضوع با تبعیت از قانون مدنی فرانسه اموال را به دو قسمت مادی و غیرمادی تقسیم نموده است و اموال غیرمادی را اموالی می داند که وجود مادی و عینی در خارج ندارند ولی جامعه وجود آن را اعتبار نموده و قانون هم آن را شناخته است مانند حق تالیف، حق تصنیف وحق اختراع. آنچه در همه تعاریف مربوط به مالکیت معنوی مشترک است این است که مالکیت های معنوی مالکیت های عیننی و ملموس نیستند و یکی از آثار مترتب بر این ویژگی این است که نقض این مالکیت ها نیز می تواند سهل تر از نقض حقوق مالکیت های عینی صورت پذیرد. نتیجه دیگر مترتب بر این امر آن است که نمی توان قاعده حاکم بر اموال در حقوق بین الملل خصوصی و تعارض قوانین را در مورد آنان اعمال نمود و باید به دنبال قاعده دیگری بود که استثناء بر قاعده اموال باشد.  به طور كلي هر كسب و كاري مالك سه نوع دارايي است. دارائي هاي پولي، دارائي هاي فيزيكي و دارائي هاي معنوي.  دارائيهاي پولي شامل پول، اعتبار و يا وام است.  دارائيهاي فيزيكي شامل تجهيزات، زمين، ساختمان، كالاها و موجودي انبار است  هرنوع دارايي غيرفيزيكي ديگر در زير مجموعه دارائي هــاي معنوي قرار مي گيرد.  </vt:lpstr>
      <vt:lpstr>PowerPoint Presentation</vt:lpstr>
      <vt:lpstr>اهميت و نقش مالكيت معنوي در كسب و كار و سرمايه گذاري  در يك اقتصاد دانش محور، امكان رقابت ميان موسسات رقيب عموماً در گرو توليد محصولات با ارزش افزوده بالا، آن هم با قيمت رقابتي است. امروزه كه اقتصاد در مسير جهاني شدن گام برمي دارد، موسسات توليدي و خدماتي، حتي اگر تمام فعاليت اقتصادي خود را در چارچوب مرزهاي ملي نيز محدود كرده باشند، براي بقا ناگزيرند كالا و يا خدمت خود را با كيفيت و قيمت رقابتي جهاني عرضه كنند. براي امكان ارائه كالاها و خدماتي با قيمت و كيفيت رقابتي و بقا، در اين بازار، موسسات تجاري ناگزيرند با اتخاذ يك راهبرد تجاري مستمر، همواره هزينه هاي توليد را كاهش دهند و با افزایش كيفيت كالاها و خدمات، سهم خود را در بازار حفظ كنند و برآن بيفزايند.   ميل به اين مقصود ممكن نيست مگر از طريق دستیابی به مالکیت های معنوی زیر:  1- سرمايه گذاري در تحقيق و توسعه(R&amp;D) ؛  2- بهره گيري از فناوريهاي نو؛  3- توسعه مديريت دانش؛  4- ايجاد و به كارگيري طرحها و ايده هاي نو؛  5- بازاريابي كارآمد كالاها و خدمات </vt:lpstr>
      <vt:lpstr>در سال 1982، حدود 62 درصد از دارايي شركت هاي آمريكايي را دارائي هاي مادي آنها مثل ساختمان، زمين، ماشين آلات، مواد اوليه، پول و مانند اينها تشكيل مي داد، در حالي كه در سال 2000 سهم دارائيهاي معنوي (اموال فكري) اين شركتها به 70 درصد مجموع دارايي آنها بالغ شد و سهم دارائيهاي مادي به كمتر از يك سوم مجموع دارائيهاي آنها تقليل يافت.  در سوي ديگر دنيا، در اروپا نيز رشد ارزش دارائي هاي معنوي چشمگير بوده است، به طوري كه در آغاز دهه 1990 ميلادي سهم دارائيهاي غيرمادي موسسات و شركتهاي تجاري در اين منطقه از جهان به بيش ازيك سوم مجموع دارائيهاي آنها رسيده است.  در حقيقت، اختلاف فاحش و فزاينده اي كه ميان ارزش اسمي و ارزش واقعي سهام شركت هاي بزرگ تجاري وجود دارد، تا حد بسيار زيادي به همين دارائي هاي غيرمادي مثل نام تجارتي، روابط با مشتريان، حق اختراع، علامت تجارتي مربوط مي شود. يكي از چالش هاي اصلي در توسعه صنايع پيشرفته عدم وجود بازار دارايي هاي معنوي است كه عدم حمايت قانون آن را تشديد كرده است. در واقع سرمايه گذاري در صنايع پيشرفته با مخاطرات و ريسك هاي زيادي همراه است. يكي از مخاطرات اصلي در اين حوزه، ارزشگذاري و تعيين ارزش واقعي فناوري، دانش فني و ساير آورده هاي غيرنقدي شركاست.     </vt:lpstr>
      <vt:lpstr>عوامل مؤثر بر ارزش مالكيت معنوي  عوامل متعددي در ارزيابي‌هاي اقتصادي و تحليل مالكيت معنوي مورد توجه قرار مي‌گيرند كه عبارتند از:  طول عمر مفيد طرح دسترسي به ابزار و امكانات توسعه و گسترش طرح درك و شناخت رفتار عمومي و احساس نياز مشتريان و مصرف‌كنندگان ميزان حمايت‌ها و مجوزهاي حقوقي از اختراعات و اكتشافات و طرح‌هاي ابتكاري و خلاق چرخه حيات طرح‌ها و پروژه‌ها به اين معني است كه در چه مرحله‌اي از مراحل رشد قرار دارند.[17] توانايي سودآوري و سوددهي يا كاهش در هزينه‌ها نوع و اندازه بازار هدف مزاياي رقابتي طرح يا اثر قيمتي كه مشتريان حاضر به داد و ستد و يا خريد و فروش آن هستند هزينه‌هاي عملياتي و غيرعملياتي ريسك‌هاي متعددي كه متوجه طرح يا اثر است (ريسك فناوري، ريسك بازار، ريسك مشتريان، ريسك قيمت و...) - شرايط محيطي، وجود بازارهاي مناسب براي ايجاد نقدينگي و عوامل متعدد ديگر </vt:lpstr>
      <vt:lpstr>حوزه‌هاي اصلي استفاده‌كننده از ارزش‌گذاري دارايي‌هاي نامشهود (مالكيت معنوي)  1. تشخيص و شناسايي دارايي‌هايي كه بيش از ديگر دارايي‌ها، اهميت و ارزش ايجاد مي‌كنند. 2. شاخص‌هاي ارزش‌گذاري مورد استفاده در ادغام و تحصيل شركت‌ها 3. مذاكرات و قراردادهاي مربوط به انتقال فناوري 4. تصميم‌گيري‌هاي اقتصادي مربوط به حفظ يا نگهداري مالكيت معنوي، تجاري‌سازي، تحليل هزينه- فايده مالكيت معنوي 5. ارزش‌گذاري تجاري پروژه‌هاي تحقيق و توسعه اوليه 6. ارزش‌گذاري فعاليت‌هاي تحقيق و توسعه و پروژه‌هاي با اهميت‌تر 7. حمايت از مالكيت معنوي در شرايط مختلف، اعطاي وثيقه و... </vt:lpstr>
      <vt:lpstr>روش‌هاي ارزش‌گذاري مالكيت معنوي:  تاكنون، فرمول استاندارد و معيني براي ارزش‌گذاري مالكيت معنوي پيدا نشده است، اما روش‌هاي مختلفي وجود دارد كه تا حد بسيار زيادي توانسته‌اند متغيرها و فاكتورهاي اثرگذار بر ارزش مالكيت معنوي را مورد توجه قرار داده و راه‌حل‌هاي قابل قبولي ارائه دهند. ارزش‌گذاري اين نوع دارايي‌ها، داراي روند پيچيده‌اي است و ضريب عدم اطمينان بالايي دارند. شرايط محيطي، وجود بازارهاي مناسب براي ايجاد نقدينگي و عوامل متعدد ديگر، بر قيمت‌گذاري اين‌گونه دارايي‌ها مؤثر است.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17 - كتابها، مجله، روزنامه   دسترسي به كتابها، مجله و يا حتي روزنامه هايي خاص و با تيراژ محدود، مي تواند ارزشي ويژه داشته باشد.  روش ارزشگذاري  براي ارزشگذاري اين نوع داراييها استفاده از هر سه رويكرد با توجه به شرايط امكان پذير است.   فاكتورهاي مهم در تعيين ارزش   1 - تيراژ چاپ؛  2 - متناسب بودن محتويات با كسب و كار؛  3 - به روز بودن با توجه به نوع كسب و كار؛  4 - قابليت جايگزيني.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ارزش گذاری دارایی های معنوی</dc:title>
  <dc:creator>HasibTree</dc:creator>
  <cp:lastModifiedBy>MRT Pack 30 DVDs</cp:lastModifiedBy>
  <cp:revision>6</cp:revision>
  <dcterms:created xsi:type="dcterms:W3CDTF">2014-12-02T05:55:32Z</dcterms:created>
  <dcterms:modified xsi:type="dcterms:W3CDTF">2014-12-02T08:05:00Z</dcterms:modified>
</cp:coreProperties>
</file>